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66" r:id="rId4"/>
    <p:sldMasterId id="2147483893" r:id="rId5"/>
  </p:sldMasterIdLst>
  <p:notesMasterIdLst>
    <p:notesMasterId r:id="rId25"/>
  </p:notesMasterIdLst>
  <p:sldIdLst>
    <p:sldId id="256" r:id="rId6"/>
    <p:sldId id="1192" r:id="rId7"/>
    <p:sldId id="1013" r:id="rId8"/>
    <p:sldId id="1209" r:id="rId9"/>
    <p:sldId id="1187" r:id="rId10"/>
    <p:sldId id="1203" r:id="rId11"/>
    <p:sldId id="1028" r:id="rId12"/>
    <p:sldId id="1029" r:id="rId13"/>
    <p:sldId id="1016" r:id="rId14"/>
    <p:sldId id="1181" r:id="rId15"/>
    <p:sldId id="1027" r:id="rId16"/>
    <p:sldId id="1204" r:id="rId17"/>
    <p:sldId id="1205" r:id="rId18"/>
    <p:sldId id="1206" r:id="rId19"/>
    <p:sldId id="1207" r:id="rId20"/>
    <p:sldId id="1194" r:id="rId21"/>
    <p:sldId id="1195" r:id="rId22"/>
    <p:sldId id="1202" r:id="rId23"/>
    <p:sldId id="1173" r:id="rId24"/>
  </p:sldIdLst>
  <p:sldSz cx="9906000" cy="6858000" type="A4"/>
  <p:notesSz cx="7104063" cy="10234613"/>
  <p:embeddedFontLst>
    <p:embeddedFont>
      <p:font typeface="LG스마트체 Bold" charset="-127"/>
      <p:bold r:id="rId26"/>
    </p:embeddedFont>
    <p:embeddedFont>
      <p:font typeface="나눔고딕" charset="-127"/>
      <p:regular r:id="rId27"/>
      <p:bold r:id="rId28"/>
    </p:embeddedFont>
    <p:embeddedFont>
      <p:font typeface="맑은 고딕" pitchFamily="50" charset="-127"/>
      <p:regular r:id="rId29"/>
      <p:bold r:id="rId30"/>
    </p:embeddedFont>
    <p:embeddedFont>
      <p:font typeface="LG스마트체 Regular" charset="-127"/>
      <p:regular r:id="rId31"/>
    </p:embeddedFon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LG Smart_Korean Bold" charset="-127"/>
      <p:bold r:id="rId36"/>
    </p:embeddedFont>
    <p:embeddedFont>
      <p:font typeface="나눔손글씨 붓 OTF" charset="-127"/>
      <p:regular r:id="rId37"/>
    </p:embeddedFont>
    <p:embeddedFont>
      <p:font typeface="ＭＳ Ｐゴシック" pitchFamily="34" charset="-128"/>
      <p:regular r:id="rId38"/>
    </p:embeddedFont>
    <p:embeddedFont>
      <p:font typeface="Wingdings 2" pitchFamily="18" charset="2"/>
      <p:regular r:id="rId39"/>
    </p:embeddedFont>
    <p:embeddedFont>
      <p:font typeface="Calibri Light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90">
          <p15:clr>
            <a:srgbClr val="A4A3A4"/>
          </p15:clr>
        </p15:guide>
        <p15:guide id="4" orient="horz" pos="1506">
          <p15:clr>
            <a:srgbClr val="A4A3A4"/>
          </p15:clr>
        </p15:guide>
        <p15:guide id="5" pos="3126">
          <p15:clr>
            <a:srgbClr val="A4A3A4"/>
          </p15:clr>
        </p15:guide>
        <p15:guide id="6" pos="539">
          <p15:clr>
            <a:srgbClr val="A4A3A4"/>
          </p15:clr>
        </p15:guide>
        <p15:guide id="7" pos="57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1CF4D"/>
    <a:srgbClr val="85CA3A"/>
    <a:srgbClr val="FF0066"/>
    <a:srgbClr val="76B531"/>
    <a:srgbClr val="99FF99"/>
    <a:srgbClr val="9C5BCD"/>
    <a:srgbClr val="37A9FF"/>
    <a:srgbClr val="E6AF00"/>
    <a:srgbClr val="7EC234"/>
    <a:srgbClr val="BD8F0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6" autoAdjust="0"/>
    <p:restoredTop sz="94140" autoAdjust="0"/>
  </p:normalViewPr>
  <p:slideViewPr>
    <p:cSldViewPr snapToGrid="0">
      <p:cViewPr varScale="1">
        <p:scale>
          <a:sx n="107" d="100"/>
          <a:sy n="107" d="100"/>
        </p:scale>
        <p:origin x="-294" y="-84"/>
      </p:cViewPr>
      <p:guideLst>
        <p:guide orient="horz" pos="2160"/>
        <p:guide orient="horz" pos="2190"/>
        <p:guide orient="horz" pos="1506"/>
        <p:guide pos="2880"/>
        <p:guide pos="3126"/>
        <p:guide pos="539"/>
        <p:guide pos="5739"/>
      </p:guideLst>
    </p:cSldViewPr>
  </p:slideViewPr>
  <p:outlineViewPr>
    <p:cViewPr>
      <p:scale>
        <a:sx n="33" d="100"/>
        <a:sy n="33" d="100"/>
      </p:scale>
      <p:origin x="0" y="223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340"/>
    </p:cViewPr>
  </p:sorterViewPr>
  <p:notesViewPr>
    <p:cSldViewPr snapToGrid="0">
      <p:cViewPr varScale="1">
        <p:scale>
          <a:sx n="77" d="100"/>
          <a:sy n="77" d="100"/>
        </p:scale>
        <p:origin x="-3906" y="-84"/>
      </p:cViewPr>
      <p:guideLst>
        <p:guide orient="horz" pos="3224"/>
        <p:guide pos="223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9071" tIns="49537" rIns="99071" bIns="49537" rtlCol="0"/>
          <a:lstStyle>
            <a:lvl1pPr algn="l">
              <a:defRPr sz="1300">
                <a:latin typeface="나눔고딕" panose="020D0604000000000000" pitchFamily="50" charset="-127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1731"/>
          </a:xfrm>
          <a:prstGeom prst="rect">
            <a:avLst/>
          </a:prstGeom>
        </p:spPr>
        <p:txBody>
          <a:bodyPr vert="horz" lIns="99071" tIns="49537" rIns="99071" bIns="49537" rtlCol="0"/>
          <a:lstStyle>
            <a:lvl1pPr algn="r">
              <a:defRPr sz="1300">
                <a:latin typeface="나눔고딕" panose="020D0604000000000000" pitchFamily="50" charset="-127"/>
                <a:ea typeface="ＭＳ Ｐゴシック" pitchFamily="34" charset="-128"/>
              </a:defRPr>
            </a:lvl1pPr>
          </a:lstStyle>
          <a:p>
            <a:pPr>
              <a:defRPr/>
            </a:pPr>
            <a:fld id="{35F750EC-D65A-441C-914D-6FB93B57368A}" type="datetimeFigureOut">
              <a:rPr lang="en-US" smtClean="0"/>
              <a:pPr>
                <a:defRPr/>
              </a:pPr>
              <a:t>4/8/2019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1050" y="768350"/>
            <a:ext cx="554196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1" tIns="49537" rIns="99071" bIns="49537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1" tIns="49537" rIns="99071" bIns="4953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1731"/>
          </a:xfrm>
          <a:prstGeom prst="rect">
            <a:avLst/>
          </a:prstGeom>
        </p:spPr>
        <p:txBody>
          <a:bodyPr vert="horz" lIns="99071" tIns="49537" rIns="99071" bIns="49537" rtlCol="0" anchor="b"/>
          <a:lstStyle>
            <a:lvl1pPr algn="l">
              <a:defRPr sz="1300">
                <a:latin typeface="나눔고딕" panose="020D0604000000000000" pitchFamily="50" charset="-127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GB" dirty="0"/>
              <a:t>Embedded Linux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1731"/>
          </a:xfrm>
          <a:prstGeom prst="rect">
            <a:avLst/>
          </a:prstGeom>
        </p:spPr>
        <p:txBody>
          <a:bodyPr vert="horz" lIns="99071" tIns="49537" rIns="99071" bIns="49537" rtlCol="0" anchor="b"/>
          <a:lstStyle>
            <a:lvl1pPr algn="r">
              <a:defRPr sz="1300">
                <a:latin typeface="나눔고딕" panose="020D0604000000000000" pitchFamily="50" charset="-127"/>
                <a:ea typeface="ＭＳ Ｐゴシック" pitchFamily="34" charset="-128"/>
              </a:defRPr>
            </a:lvl1pPr>
          </a:lstStyle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24577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1050" y="768350"/>
            <a:ext cx="5541963" cy="38369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 panose="020B0503020000020004" pitchFamily="50" charset="-127"/>
              </a:rPr>
              <a:t>안녕하세요 진행될 프로젝트를 소개해 </a:t>
            </a:r>
            <a:r>
              <a:rPr lang="ko-KR" altLang="en-US" dirty="0" err="1">
                <a:ea typeface="맑은 고딕" panose="020B0503020000020004" pitchFamily="50" charset="-127"/>
              </a:rPr>
              <a:t>드릴겠습니다</a:t>
            </a:r>
            <a:r>
              <a:rPr lang="en-US" altLang="ko-KR" dirty="0">
                <a:ea typeface="맑은 고딕" panose="020B0503020000020004" pitchFamily="50" charset="-127"/>
              </a:rPr>
              <a:t>. </a:t>
            </a:r>
          </a:p>
          <a:p>
            <a:r>
              <a:rPr lang="ko-KR" altLang="en-US" dirty="0">
                <a:ea typeface="맑은 고딕" panose="020B0503020000020004" pitchFamily="50" charset="-127"/>
              </a:rPr>
              <a:t>이번 프로젝트는 군집주행 </a:t>
            </a:r>
            <a:r>
              <a:rPr lang="en-US" altLang="ko-KR" dirty="0"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ea typeface="맑은 고딕" panose="020B0503020000020004" pitchFamily="50" charset="-127"/>
              </a:rPr>
              <a:t>plattonning</a:t>
            </a:r>
            <a:r>
              <a:rPr lang="en-US" altLang="ko-KR" dirty="0"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ea typeface="맑은 고딕" panose="020B0503020000020004" pitchFamily="50" charset="-127"/>
              </a:rPr>
              <a:t>입니다</a:t>
            </a:r>
            <a:r>
              <a:rPr lang="en-US" altLang="ko-KR" dirty="0">
                <a:ea typeface="맑은 고딕" panose="020B0503020000020004" pitchFamily="50" charset="-127"/>
              </a:rPr>
              <a:t>. 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510757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하드웨어는 다음과 같이 제공되며 제어부는 다음과 같은 요소를 구현해야 합니다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5116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 흐름은 다음과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900754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대항전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607498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트랙 기준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051172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트랙 예시는 다음과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324486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유의 사항은 다음과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99926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프로젝트의 상세 진행 은 다음과 같습니다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945527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743443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군집주행에 대해 설명 드리겠습니다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96808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군집주행에 대해 설명 드리겠습니다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49011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군집 주행시 장점은 다음과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73400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013216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진행시 필요한 소프트 웨어와 하드웨어의 기준은 다음과 같습니다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11383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구현 목표는 다음과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051803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차량을 </a:t>
            </a:r>
            <a:r>
              <a:rPr lang="en-US" altLang="ko-KR"/>
              <a:t>clien</a:t>
            </a:r>
            <a:r>
              <a:rPr lang="ko-KR" altLang="en-US"/>
              <a:t>로  제어부를 </a:t>
            </a:r>
            <a:r>
              <a:rPr lang="en-US" altLang="ko-KR"/>
              <a:t>server</a:t>
            </a:r>
            <a:r>
              <a:rPr lang="ko-KR" altLang="en-US"/>
              <a:t>로 구현 합니다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DB64AF-C0A6-4323-A5BC-A242CA01E8A4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92658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4530"/>
            <a:ext cx="7429500" cy="2387600"/>
          </a:xfrm>
        </p:spPr>
        <p:txBody>
          <a:bodyPr anchor="b">
            <a:normAutofit/>
          </a:bodyPr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 algn="ctr">
              <a:buNone/>
              <a:defRPr sz="2275"/>
            </a:lvl2pPr>
            <a:lvl3pPr marL="742950" indent="0" algn="ctr">
              <a:buNone/>
              <a:defRPr sz="1950"/>
            </a:lvl3pPr>
            <a:lvl4pPr marL="1114425" indent="0" algn="ctr">
              <a:buNone/>
              <a:defRPr sz="1625"/>
            </a:lvl4pPr>
            <a:lvl5pPr marL="1485900" indent="0" algn="ctr">
              <a:buNone/>
              <a:defRPr sz="1625"/>
            </a:lvl5pPr>
            <a:lvl6pPr marL="1857375" indent="0" algn="ctr">
              <a:buNone/>
              <a:defRPr sz="1625"/>
            </a:lvl6pPr>
            <a:lvl7pPr marL="2228850" indent="0" algn="ctr">
              <a:buNone/>
              <a:defRPr sz="1625"/>
            </a:lvl7pPr>
            <a:lvl8pPr marL="2600325" indent="0" algn="ctr">
              <a:buNone/>
              <a:defRPr sz="1625"/>
            </a:lvl8pPr>
            <a:lvl9pPr marL="2971800" indent="0" algn="ctr">
              <a:buNone/>
              <a:defRPr sz="1625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7609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6003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0362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0363"/>
            <a:ext cx="6284119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86915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5259" y="2660823"/>
            <a:ext cx="9504406" cy="686181"/>
          </a:xfrm>
        </p:spPr>
        <p:txBody>
          <a:bodyPr anchor="ctr" anchorCtr="0"/>
          <a:lstStyle>
            <a:lvl1pPr algn="l">
              <a:defRPr sz="4800" b="1" cap="all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Heiti Std R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87411" y="3517557"/>
            <a:ext cx="9531178" cy="403654"/>
          </a:xfrm>
        </p:spPr>
        <p:txBody>
          <a:bodyPr anchor="ctr" anchorCtr="0"/>
          <a:lstStyle>
            <a:lvl1pPr marL="0" indent="0">
              <a:buNone/>
              <a:defRPr sz="2000">
                <a:latin typeface="나눔고딕" panose="020D0604000000000000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7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7429500" y="6492876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  <a:latin typeface="나눔고딕" panose="020D0604000000000000" pitchFamily="50" charset="-127"/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3433819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7429500" y="6492876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  <a:latin typeface="나눔고딕" panose="020D0604000000000000" pitchFamily="50" charset="-127"/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A27EEB8-8313-407B-89EB-51CEBB8B89D6}"/>
              </a:ext>
            </a:extLst>
          </p:cNvPr>
          <p:cNvSpPr/>
          <p:nvPr userDrawn="1"/>
        </p:nvSpPr>
        <p:spPr>
          <a:xfrm>
            <a:off x="122503" y="623678"/>
            <a:ext cx="1614419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B4DF393-4F87-40C0-8E36-D5BD8AE3F529}"/>
              </a:ext>
            </a:extLst>
          </p:cNvPr>
          <p:cNvSpPr/>
          <p:nvPr userDrawn="1"/>
        </p:nvSpPr>
        <p:spPr>
          <a:xfrm>
            <a:off x="1736922" y="623677"/>
            <a:ext cx="8046575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2684099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612" y="906463"/>
            <a:ext cx="4670954" cy="5473700"/>
          </a:xfrm>
        </p:spPr>
        <p:txBody>
          <a:bodyPr/>
          <a:lstStyle>
            <a:lvl1pPr>
              <a:defRPr sz="2000">
                <a:latin typeface="나눔고딕" panose="020D0604000000000000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나눔고딕" panose="020D0604000000000000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나눔고딕" panose="020D0604000000000000" pitchFamily="50" charset="-127"/>
                <a:ea typeface="맑은 고딕" panose="020B0503020000020004" pitchFamily="50" charset="-127"/>
              </a:defRPr>
            </a:lvl3pPr>
            <a:lvl4pPr>
              <a:defRPr sz="1200">
                <a:latin typeface="나눔고딕" panose="020D0604000000000000" pitchFamily="50" charset="-127"/>
                <a:ea typeface="맑은 고딕" panose="020B0503020000020004" pitchFamily="50" charset="-127"/>
              </a:defRPr>
            </a:lvl4pPr>
            <a:lvl5pPr>
              <a:defRPr sz="1050">
                <a:latin typeface="나눔고딕" panose="020D0604000000000000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1666" y="906463"/>
            <a:ext cx="4670954" cy="5473700"/>
          </a:xfrm>
        </p:spPr>
        <p:txBody>
          <a:bodyPr/>
          <a:lstStyle>
            <a:lvl1pPr>
              <a:defRPr sz="2000">
                <a:latin typeface="나눔고딕" panose="020D0604000000000000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나눔고딕" panose="020D0604000000000000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나눔고딕" panose="020D0604000000000000" pitchFamily="50" charset="-127"/>
                <a:ea typeface="맑은 고딕" panose="020B0503020000020004" pitchFamily="50" charset="-127"/>
              </a:defRPr>
            </a:lvl3pPr>
            <a:lvl4pPr>
              <a:defRPr sz="1200">
                <a:latin typeface="나눔고딕" panose="020D0604000000000000" pitchFamily="50" charset="-127"/>
                <a:ea typeface="맑은 고딕" panose="020B0503020000020004" pitchFamily="50" charset="-127"/>
              </a:defRPr>
            </a:lvl4pPr>
            <a:lvl5pPr>
              <a:defRPr sz="1050">
                <a:latin typeface="나눔고딕" panose="020D0604000000000000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GB" dirty="0"/>
          </a:p>
        </p:txBody>
      </p:sp>
      <p:sp>
        <p:nvSpPr>
          <p:cNvPr id="7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248459" y="6381065"/>
            <a:ext cx="348718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Embedded  Linux  Programming</a:t>
            </a:r>
            <a:endParaRPr lang="ko-KR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60639" y="7939"/>
            <a:ext cx="9593649" cy="63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GB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7429500" y="6492876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  <a:latin typeface="나눔고딕" panose="020D0604000000000000" pitchFamily="50" charset="-127"/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35612" y="906463"/>
            <a:ext cx="9465129" cy="5473700"/>
          </a:xfrm>
        </p:spPr>
        <p:txBody>
          <a:bodyPr/>
          <a:lstStyle>
            <a:lvl1pPr>
              <a:defRPr sz="2000">
                <a:latin typeface="나눔고딕" panose="020D0604000000000000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나눔고딕" panose="020D0604000000000000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나눔고딕" panose="020D0604000000000000" pitchFamily="50" charset="-127"/>
                <a:ea typeface="맑은 고딕" panose="020B0503020000020004" pitchFamily="50" charset="-127"/>
              </a:defRPr>
            </a:lvl3pPr>
            <a:lvl4pPr>
              <a:defRPr sz="1200">
                <a:latin typeface="나눔고딕" panose="020D0604000000000000" pitchFamily="50" charset="-127"/>
                <a:ea typeface="맑은 고딕" panose="020B0503020000020004" pitchFamily="50" charset="-127"/>
              </a:defRPr>
            </a:lvl4pPr>
            <a:lvl5pPr>
              <a:defRPr sz="1200">
                <a:latin typeface="나눔고딕" panose="020D0604000000000000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GB" dirty="0"/>
          </a:p>
        </p:txBody>
      </p:sp>
      <p:sp>
        <p:nvSpPr>
          <p:cNvPr id="8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7429500" y="6492876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  <a:latin typeface="나눔고딕" panose="020D0604000000000000" pitchFamily="50" charset="-127"/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867836"/>
            <a:ext cx="4376870" cy="343127"/>
          </a:xfrm>
        </p:spPr>
        <p:txBody>
          <a:bodyPr anchor="b"/>
          <a:lstStyle>
            <a:lvl1pPr marL="0" indent="0">
              <a:buNone/>
              <a:defRPr sz="1600" b="1">
                <a:latin typeface="나눔고딕" panose="020D0604000000000000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1301578"/>
            <a:ext cx="4376870" cy="5025081"/>
          </a:xfrm>
        </p:spPr>
        <p:txBody>
          <a:bodyPr/>
          <a:lstStyle>
            <a:lvl1pPr>
              <a:defRPr sz="1600">
                <a:latin typeface="나눔고딕" panose="020D0604000000000000" pitchFamily="50" charset="-127"/>
                <a:ea typeface="맑은 고딕" panose="020B0503020000020004" pitchFamily="50" charset="-127"/>
              </a:defRPr>
            </a:lvl1pPr>
            <a:lvl2pPr>
              <a:defRPr sz="1200">
                <a:latin typeface="나눔고딕" panose="020D0604000000000000" pitchFamily="50" charset="-127"/>
                <a:ea typeface="맑은 고딕" panose="020B0503020000020004" pitchFamily="50" charset="-127"/>
              </a:defRPr>
            </a:lvl2pPr>
            <a:lvl3pPr>
              <a:defRPr sz="1200">
                <a:latin typeface="나눔고딕" panose="020D0604000000000000" pitchFamily="50" charset="-127"/>
                <a:ea typeface="맑은 고딕" panose="020B0503020000020004" pitchFamily="50" charset="-127"/>
              </a:defRPr>
            </a:lvl3pPr>
            <a:lvl4pPr>
              <a:defRPr sz="1050">
                <a:latin typeface="나눔고딕" panose="020D0604000000000000" pitchFamily="50" charset="-127"/>
                <a:ea typeface="맑은 고딕" panose="020B0503020000020004" pitchFamily="50" charset="-127"/>
              </a:defRPr>
            </a:lvl4pPr>
            <a:lvl5pPr>
              <a:defRPr sz="1050">
                <a:latin typeface="나눔고딕" panose="020D0604000000000000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867836"/>
            <a:ext cx="4378590" cy="343127"/>
          </a:xfrm>
        </p:spPr>
        <p:txBody>
          <a:bodyPr anchor="b"/>
          <a:lstStyle>
            <a:lvl1pPr marL="0" indent="0">
              <a:buNone/>
              <a:defRPr sz="1600" b="1">
                <a:latin typeface="나눔고딕" panose="020D0604000000000000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1301578"/>
            <a:ext cx="4378590" cy="5025081"/>
          </a:xfrm>
        </p:spPr>
        <p:txBody>
          <a:bodyPr/>
          <a:lstStyle>
            <a:lvl1pPr>
              <a:defRPr sz="1600">
                <a:latin typeface="나눔고딕" panose="020D0604000000000000" pitchFamily="50" charset="-127"/>
                <a:ea typeface="맑은 고딕" panose="020B0503020000020004" pitchFamily="50" charset="-127"/>
              </a:defRPr>
            </a:lvl1pPr>
            <a:lvl2pPr>
              <a:defRPr sz="1200">
                <a:latin typeface="나눔고딕" panose="020D0604000000000000" pitchFamily="50" charset="-127"/>
                <a:ea typeface="맑은 고딕" panose="020B0503020000020004" pitchFamily="50" charset="-127"/>
              </a:defRPr>
            </a:lvl2pPr>
            <a:lvl3pPr>
              <a:defRPr sz="1200">
                <a:latin typeface="나눔고딕" panose="020D0604000000000000" pitchFamily="50" charset="-127"/>
                <a:ea typeface="맑은 고딕" panose="020B0503020000020004" pitchFamily="50" charset="-127"/>
              </a:defRPr>
            </a:lvl3pPr>
            <a:lvl4pPr>
              <a:defRPr sz="1050">
                <a:latin typeface="나눔고딕" panose="020D0604000000000000" pitchFamily="50" charset="-127"/>
                <a:ea typeface="맑은 고딕" panose="020B0503020000020004" pitchFamily="50" charset="-127"/>
              </a:defRPr>
            </a:lvl4pPr>
            <a:lvl5pPr>
              <a:defRPr sz="1050">
                <a:latin typeface="나눔고딕" panose="020D0604000000000000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0639" y="7939"/>
            <a:ext cx="9593649" cy="634613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GB" dirty="0"/>
          </a:p>
        </p:txBody>
      </p:sp>
      <p:sp>
        <p:nvSpPr>
          <p:cNvPr id="10" name="바닥글 개체 틀 2"/>
          <p:cNvSpPr>
            <a:spLocks noGrp="1"/>
          </p:cNvSpPr>
          <p:nvPr>
            <p:ph type="ftr" sz="quarter" idx="12"/>
          </p:nvPr>
        </p:nvSpPr>
        <p:spPr>
          <a:xfrm>
            <a:off x="3248459" y="6381065"/>
            <a:ext cx="348718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r>
              <a:rPr lang="en-US" altLang="ko-KR" dirty="0"/>
              <a:t>Embedded  Linux  Programming</a:t>
            </a:r>
            <a:endParaRPr lang="ko-KR" altLang="en-US" dirty="0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3"/>
          </p:nvPr>
        </p:nvSpPr>
        <p:spPr>
          <a:xfrm>
            <a:off x="7429500" y="6492876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  <a:latin typeface="나눔고딕" panose="020D0604000000000000" pitchFamily="50" charset="-127"/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678932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791" y="4455621"/>
            <a:ext cx="817245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5289828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01745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09783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758952"/>
            <a:ext cx="817245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4453128"/>
            <a:ext cx="817245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7578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44191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540" y="1845734"/>
            <a:ext cx="401193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2060" y="1845737"/>
            <a:ext cx="4011930" cy="40233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Embedded  Linux  Programming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40654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40" y="2582334"/>
            <a:ext cx="401193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5206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2060" y="2582334"/>
            <a:ext cx="401193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Embedded  Linux  Programming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61537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49916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" y="6789325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87900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291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282557" y="0"/>
            <a:ext cx="520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594359"/>
            <a:ext cx="2600325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591" y="731520"/>
            <a:ext cx="5426842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5" y="2926080"/>
            <a:ext cx="2600325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8229" y="6459787"/>
            <a:ext cx="2127540" cy="365125"/>
          </a:xfrm>
        </p:spPr>
        <p:txBody>
          <a:bodyPr/>
          <a:lstStyle>
            <a:lvl1pPr algn="l">
              <a:defRPr/>
            </a:lvl1pPr>
          </a:lstStyle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00487" y="6459787"/>
            <a:ext cx="3776663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30441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90342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91507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5074920"/>
            <a:ext cx="822198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9905988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539" y="5907024"/>
            <a:ext cx="822198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71274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847464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414780"/>
            <a:ext cx="2135981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414779"/>
            <a:ext cx="6284119" cy="5757420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670176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7429500" y="6492876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  <a:latin typeface="나눔고딕" panose="020D0604000000000000" pitchFamily="50" charset="-127"/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A27EEB8-8313-407B-89EB-51CEBB8B89D6}"/>
              </a:ext>
            </a:extLst>
          </p:cNvPr>
          <p:cNvSpPr/>
          <p:nvPr userDrawn="1"/>
        </p:nvSpPr>
        <p:spPr>
          <a:xfrm>
            <a:off x="122503" y="623678"/>
            <a:ext cx="1614419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B4DF393-4F87-40C0-8E36-D5BD8AE3F529}"/>
              </a:ext>
            </a:extLst>
          </p:cNvPr>
          <p:cNvSpPr/>
          <p:nvPr userDrawn="1"/>
        </p:nvSpPr>
        <p:spPr>
          <a:xfrm>
            <a:off x="1736922" y="623677"/>
            <a:ext cx="8046575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2998453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12423"/>
            <a:ext cx="8543925" cy="2851208"/>
          </a:xfrm>
        </p:spPr>
        <p:txBody>
          <a:bodyPr anchor="b">
            <a:normAutofit/>
          </a:bodyPr>
          <a:lstStyle>
            <a:lvl1pPr>
              <a:defRPr sz="4875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52634"/>
            <a:ext cx="8543925" cy="1500187"/>
          </a:xfrm>
        </p:spPr>
        <p:txBody>
          <a:bodyPr anchor="t">
            <a:normAutofit/>
          </a:bodyPr>
          <a:lstStyle>
            <a:lvl1pPr marL="0" indent="0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855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6666" y="1828801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8801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Embedded  Linux  Programming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70855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5" y="1681851"/>
            <a:ext cx="4189413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665" y="2507551"/>
            <a:ext cx="4189413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851"/>
            <a:ext cx="421005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7551"/>
            <a:ext cx="421005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Embedded  Linux  Programming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1642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237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107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1"/>
            <a:ext cx="3194685" cy="1600197"/>
          </a:xfrm>
        </p:spPr>
        <p:txBody>
          <a:bodyPr anchor="b">
            <a:normAutofit/>
          </a:bodyPr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0050" y="990600"/>
            <a:ext cx="5014913" cy="487680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57399"/>
            <a:ext cx="3194685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45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0"/>
            <a:ext cx="3194685" cy="1600200"/>
          </a:xfrm>
        </p:spPr>
        <p:txBody>
          <a:bodyPr anchor="b">
            <a:normAutofit/>
          </a:bodyPr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0050" y="990600"/>
            <a:ext cx="5014913" cy="4876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57400"/>
            <a:ext cx="3194685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3733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666" y="365760"/>
            <a:ext cx="854392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6" y="1828801"/>
            <a:ext cx="854392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1741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806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27" r:id="rId14"/>
    <p:sldLayoutId id="2147483832" r:id="rId15"/>
    <p:sldLayoutId id="2147483828" r:id="rId16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Wingdings 2" pitchFamily="18" charset="2"/>
        <a:buChar char="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6784951"/>
            <a:ext cx="9906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39" y="1845734"/>
            <a:ext cx="817245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38E64E-1970-418C-A473-3B052F28DD33}" type="datetimeFigureOut">
              <a:rPr lang="ko-KR" altLang="en-US" smtClean="0"/>
              <a:pPr/>
              <a:t>2019-04-08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026" y="6459787"/>
            <a:ext cx="391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123" y="6459787"/>
            <a:ext cx="1066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1875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emf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emf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7kW9vi8dy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www.waveshare.com/wiki/AlphaBot2-Pi" TargetMode="External"/><Relationship Id="rId4" Type="http://schemas.openxmlformats.org/officeDocument/2006/relationships/hyperlink" Target="https://www.youtube.com/watch?v=fl0CJhPiEf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ABEF788-13EC-453C-BE21-85DE06225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84" y="489056"/>
            <a:ext cx="9213516" cy="1796944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Line Maze Robot &amp; Line Tracer Race</a:t>
            </a:r>
            <a:endParaRPr lang="ko-KR" altLang="en-US" sz="40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직사각형 2060">
            <a:extLst>
              <a:ext uri="{FF2B5EF4-FFF2-40B4-BE49-F238E27FC236}">
                <a16:creationId xmlns:a16="http://schemas.microsoft.com/office/drawing/2014/main" xmlns="" id="{603851E9-E266-4C3B-97EF-90AD7741DB83}"/>
              </a:ext>
            </a:extLst>
          </p:cNvPr>
          <p:cNvSpPr/>
          <p:nvPr/>
        </p:nvSpPr>
        <p:spPr>
          <a:xfrm>
            <a:off x="258132" y="997526"/>
            <a:ext cx="9428383" cy="549534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640" y="159023"/>
            <a:ext cx="401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5. 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시스템 구성도 </a:t>
            </a:r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( 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기본 구현 </a:t>
            </a:r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)</a:t>
            </a:r>
            <a:endParaRPr lang="ko-KR" altLang="en-US" sz="2400" b="1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28FB281-CA99-42E5-8765-33E4CE473A18}"/>
              </a:ext>
            </a:extLst>
          </p:cNvPr>
          <p:cNvCxnSpPr/>
          <p:nvPr/>
        </p:nvCxnSpPr>
        <p:spPr>
          <a:xfrm>
            <a:off x="5131466" y="1323474"/>
            <a:ext cx="0" cy="4529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화살표: 왼쪽/오른쪽 2052">
            <a:extLst>
              <a:ext uri="{FF2B5EF4-FFF2-40B4-BE49-F238E27FC236}">
                <a16:creationId xmlns:a16="http://schemas.microsoft.com/office/drawing/2014/main" xmlns="" id="{2AB081E5-0FFF-4AA7-A28A-7818FEE9506D}"/>
              </a:ext>
            </a:extLst>
          </p:cNvPr>
          <p:cNvSpPr/>
          <p:nvPr/>
        </p:nvSpPr>
        <p:spPr>
          <a:xfrm>
            <a:off x="4559966" y="3235914"/>
            <a:ext cx="1142999" cy="40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098" name="Picture 2" descr="ë¸í¸ë¶ì ëí ì´ë¯¸ì§ ê²ìê²°ê³¼">
            <a:extLst>
              <a:ext uri="{FF2B5EF4-FFF2-40B4-BE49-F238E27FC236}">
                <a16:creationId xmlns:a16="http://schemas.microsoft.com/office/drawing/2014/main" xmlns="" id="{95B2E48F-E057-4181-9386-3D930C735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70401" y="2691077"/>
            <a:ext cx="1473392" cy="147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xmlns="" id="{208DA631-BCE2-480D-9B66-2D362A0C33D1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7142193" y="2160672"/>
            <a:ext cx="652183" cy="138902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F28C3E0-BB82-4CBE-AA9C-C42C80EFE91E}"/>
              </a:ext>
            </a:extLst>
          </p:cNvPr>
          <p:cNvSpPr txBox="1"/>
          <p:nvPr/>
        </p:nvSpPr>
        <p:spPr>
          <a:xfrm>
            <a:off x="7991519" y="3831701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영상재생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F82DB9A6-2D99-4230-9A20-CB8690A04693}"/>
              </a:ext>
            </a:extLst>
          </p:cNvPr>
          <p:cNvGrpSpPr/>
          <p:nvPr/>
        </p:nvGrpSpPr>
        <p:grpSpPr>
          <a:xfrm>
            <a:off x="7794376" y="4469550"/>
            <a:ext cx="1638278" cy="874815"/>
            <a:chOff x="7807951" y="3799083"/>
            <a:chExt cx="1638278" cy="874815"/>
          </a:xfrm>
        </p:grpSpPr>
        <p:pic>
          <p:nvPicPr>
            <p:cNvPr id="2062" name="그림 2061">
              <a:extLst>
                <a:ext uri="{FF2B5EF4-FFF2-40B4-BE49-F238E27FC236}">
                  <a16:creationId xmlns:a16="http://schemas.microsoft.com/office/drawing/2014/main" xmlns="" id="{F01C745B-507C-4E6D-BB94-59AD2D038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7951" y="3799083"/>
              <a:ext cx="1638278" cy="59576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B0AE498B-6C24-4775-80FD-408E9FC7FEB3}"/>
                </a:ext>
              </a:extLst>
            </p:cNvPr>
            <p:cNvSpPr txBox="1"/>
            <p:nvPr/>
          </p:nvSpPr>
          <p:spPr>
            <a:xfrm>
              <a:off x="7955450" y="4412288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제어 컨트롤</a:t>
              </a:r>
              <a:r>
                <a:rPr lang="en-US" altLang="ko-KR" sz="11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(CUI)</a:t>
              </a:r>
              <a:endPara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D482DC9B-49A6-4C51-AC25-7B43F68A0473}"/>
              </a:ext>
            </a:extLst>
          </p:cNvPr>
          <p:cNvCxnSpPr>
            <a:cxnSpLocks/>
            <a:endCxn id="4104" idx="1"/>
          </p:cNvCxnSpPr>
          <p:nvPr/>
        </p:nvCxnSpPr>
        <p:spPr>
          <a:xfrm flipV="1">
            <a:off x="7142194" y="3415230"/>
            <a:ext cx="881364" cy="134464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xmlns="" id="{05090B64-C9C1-4839-951D-FDB050AA635E}"/>
              </a:ext>
            </a:extLst>
          </p:cNvPr>
          <p:cNvCxnSpPr>
            <a:cxnSpLocks/>
            <a:stCxn id="2062" idx="1"/>
          </p:cNvCxnSpPr>
          <p:nvPr/>
        </p:nvCxnSpPr>
        <p:spPr>
          <a:xfrm flipH="1" flipV="1">
            <a:off x="7142192" y="3549693"/>
            <a:ext cx="652184" cy="121773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wipiì ëí ì´ë¯¸ì§ ê²ìê²°ê³¼">
            <a:extLst>
              <a:ext uri="{FF2B5EF4-FFF2-40B4-BE49-F238E27FC236}">
                <a16:creationId xmlns:a16="http://schemas.microsoft.com/office/drawing/2014/main" xmlns="" id="{4836A15F-080E-4A9D-A56B-D82EFCD3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7003" y="2649190"/>
            <a:ext cx="834451" cy="5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478814FB-B62B-45B1-8DEE-E120479D656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80222" y="2855608"/>
            <a:ext cx="863465" cy="89046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B2CEF8F5-5413-4560-92A3-7560D54674FA}"/>
              </a:ext>
            </a:extLst>
          </p:cNvPr>
          <p:cNvCxnSpPr>
            <a:cxnSpLocks/>
            <a:endCxn id="4102" idx="3"/>
          </p:cNvCxnSpPr>
          <p:nvPr/>
        </p:nvCxnSpPr>
        <p:spPr>
          <a:xfrm flipH="1">
            <a:off x="1784175" y="3776606"/>
            <a:ext cx="867681" cy="2220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C8FDB3CA-28C9-4238-B644-F29CE274E885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1832109" y="3776606"/>
            <a:ext cx="819748" cy="129543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0E6152F-C673-4986-9CBD-EC238A889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29" y="4734823"/>
            <a:ext cx="887580" cy="67443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DAE46B2-32FC-4EE9-B84A-FD5FA2823EEC}"/>
              </a:ext>
            </a:extLst>
          </p:cNvPr>
          <p:cNvSpPr txBox="1"/>
          <p:nvPr/>
        </p:nvSpPr>
        <p:spPr>
          <a:xfrm>
            <a:off x="1072367" y="534448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Servo</a:t>
            </a:r>
            <a:endParaRPr lang="ko-KR" altLang="en-US" sz="1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38F7B03E-0F7D-4D2B-95A2-53B66747D6E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744445" y="1775147"/>
            <a:ext cx="895513" cy="200465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96095F1-6C1F-4C3B-8598-9012F742DEE2}"/>
              </a:ext>
            </a:extLst>
          </p:cNvPr>
          <p:cNvSpPr txBox="1"/>
          <p:nvPr/>
        </p:nvSpPr>
        <p:spPr>
          <a:xfrm>
            <a:off x="2284595" y="5427179"/>
            <a:ext cx="1265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미로 찾기 알고리즘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32522ADD-B14A-458D-AF8F-7F82DB0F1705}"/>
              </a:ext>
            </a:extLst>
          </p:cNvPr>
          <p:cNvGrpSpPr/>
          <p:nvPr/>
        </p:nvGrpSpPr>
        <p:grpSpPr>
          <a:xfrm>
            <a:off x="7794376" y="1862791"/>
            <a:ext cx="1638278" cy="913910"/>
            <a:chOff x="7794376" y="1624797"/>
            <a:chExt cx="1638278" cy="91391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A5C6CFD7-503B-434E-B5A0-CC9B1AEF45CB}"/>
                </a:ext>
              </a:extLst>
            </p:cNvPr>
            <p:cNvSpPr txBox="1"/>
            <p:nvPr/>
          </p:nvSpPr>
          <p:spPr>
            <a:xfrm>
              <a:off x="7997595" y="2277097"/>
              <a:ext cx="10150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차량 모니터 링</a:t>
              </a:r>
              <a:endPara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C5570958-9870-4521-A733-D4B32767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4376" y="1624797"/>
              <a:ext cx="1638278" cy="595762"/>
            </a:xfrm>
            <a:prstGeom prst="rect">
              <a:avLst/>
            </a:prstGeom>
          </p:spPr>
        </p:pic>
      </p:grpSp>
      <p:pic>
        <p:nvPicPr>
          <p:cNvPr id="6" name="Picture 2" descr="Alphabot2-pi-3.jpg">
            <a:extLst>
              <a:ext uri="{FF2B5EF4-FFF2-40B4-BE49-F238E27FC236}">
                <a16:creationId xmlns:a16="http://schemas.microsoft.com/office/drawing/2014/main" xmlns="" id="{1A3AC50A-B3E4-4512-823F-433851D13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000" t="13808" r="17877" b="13110"/>
          <a:stretch/>
        </p:blipFill>
        <p:spPr bwMode="auto">
          <a:xfrm>
            <a:off x="2924933" y="2721250"/>
            <a:ext cx="1269881" cy="151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61C9420-56B5-48AC-A9E7-EF4711F280F8}"/>
              </a:ext>
            </a:extLst>
          </p:cNvPr>
          <p:cNvSpPr txBox="1"/>
          <p:nvPr/>
        </p:nvSpPr>
        <p:spPr>
          <a:xfrm>
            <a:off x="892030" y="2071084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Pi Camera</a:t>
            </a:r>
            <a:endParaRPr lang="ko-KR" altLang="en-US" sz="1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9" name="Picture 4" descr="https://www.waveshare.com/img/devkit/accBoard/RPi-Camera-B/RPi-Camera-B-1.jpg">
            <a:extLst>
              <a:ext uri="{FF2B5EF4-FFF2-40B4-BE49-F238E27FC236}">
                <a16:creationId xmlns:a16="http://schemas.microsoft.com/office/drawing/2014/main" xmlns="" id="{FD529BA8-78EE-4674-B3A8-5824625D2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094" t="11470" r="20639" b="9048"/>
          <a:stretch/>
        </p:blipFill>
        <p:spPr bwMode="auto">
          <a:xfrm>
            <a:off x="1032194" y="1416770"/>
            <a:ext cx="712251" cy="71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875A090-251B-41ED-BC5B-DB8B41AA11C1}"/>
              </a:ext>
            </a:extLst>
          </p:cNvPr>
          <p:cNvSpPr txBox="1"/>
          <p:nvPr/>
        </p:nvSpPr>
        <p:spPr>
          <a:xfrm>
            <a:off x="835123" y="4343250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Gear Motor</a:t>
            </a:r>
            <a:endParaRPr lang="ko-KR" altLang="en-US" sz="1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102" name="Picture 6" descr="https://www.waveshare.com/img/devkit/AlphaBot2/AlphaBot2-Base-3.jpg">
            <a:extLst>
              <a:ext uri="{FF2B5EF4-FFF2-40B4-BE49-F238E27FC236}">
                <a16:creationId xmlns:a16="http://schemas.microsoft.com/office/drawing/2014/main" xmlns="" id="{8409D906-BF26-44EA-A807-705CD8DD6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943" t="12261" r="19953" b="11347"/>
          <a:stretch/>
        </p:blipFill>
        <p:spPr bwMode="auto">
          <a:xfrm>
            <a:off x="992464" y="3614950"/>
            <a:ext cx="791711" cy="7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D57E8B0-659D-4BD9-9376-EA92C3AFD255}"/>
              </a:ext>
            </a:extLst>
          </p:cNvPr>
          <p:cNvSpPr txBox="1"/>
          <p:nvPr/>
        </p:nvSpPr>
        <p:spPr>
          <a:xfrm>
            <a:off x="771804" y="3223377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Line Follower</a:t>
            </a:r>
            <a:endParaRPr lang="ko-KR" altLang="en-US" sz="1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1828914-7E4F-47B5-AA38-8148750E393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6417" y="2462657"/>
            <a:ext cx="783805" cy="785901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534A061A-EE40-4171-AC2E-F2FE293B4B6C}"/>
              </a:ext>
            </a:extLst>
          </p:cNvPr>
          <p:cNvCxnSpPr>
            <a:cxnSpLocks/>
          </p:cNvCxnSpPr>
          <p:nvPr/>
        </p:nvCxnSpPr>
        <p:spPr>
          <a:xfrm>
            <a:off x="3541667" y="4195072"/>
            <a:ext cx="8019" cy="374686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55A80C23-5A7F-4AC5-93B8-ADED46A82B8E}"/>
              </a:ext>
            </a:extLst>
          </p:cNvPr>
          <p:cNvSpPr txBox="1"/>
          <p:nvPr/>
        </p:nvSpPr>
        <p:spPr>
          <a:xfrm>
            <a:off x="3628820" y="5431894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꼬리잡기 </a:t>
            </a:r>
            <a:r>
              <a:rPr lang="ko-KR" altLang="en-US" sz="1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알고리즘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EA69B37C-93C6-448F-995C-9DF34D5DB576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44110" y="4596660"/>
            <a:ext cx="552173" cy="8522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23B2A2A-CD23-4245-8D86-2F84C0E9FF2C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73805" y="4659935"/>
            <a:ext cx="459557" cy="732388"/>
          </a:xfrm>
          <a:prstGeom prst="rect">
            <a:avLst/>
          </a:prstGeom>
        </p:spPr>
      </p:pic>
      <p:pic>
        <p:nvPicPr>
          <p:cNvPr id="4104" name="Picture 8" descr="ìì¨ì£¼í ì°¨ë ììì ëí ì´ë¯¸ì§ ê²ìê²°ê³¼">
            <a:extLst>
              <a:ext uri="{FF2B5EF4-FFF2-40B4-BE49-F238E27FC236}">
                <a16:creationId xmlns:a16="http://schemas.microsoft.com/office/drawing/2014/main" xmlns="" id="{974FB3B7-9AE2-4DE9-8920-85F080D49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9284"/>
          <a:stretch/>
        </p:blipFill>
        <p:spPr bwMode="auto">
          <a:xfrm>
            <a:off x="8023558" y="3026299"/>
            <a:ext cx="1099981" cy="77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69833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4342" y="188641"/>
            <a:ext cx="3716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6. Data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Flow ( 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기본 구현 </a:t>
            </a:r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)</a:t>
            </a:r>
            <a:endParaRPr lang="ko-KR" altLang="en-US" sz="2400" b="1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22359E8C-8A90-4D10-A216-00EDBEE34D9C}"/>
              </a:ext>
            </a:extLst>
          </p:cNvPr>
          <p:cNvSpPr/>
          <p:nvPr/>
        </p:nvSpPr>
        <p:spPr>
          <a:xfrm>
            <a:off x="249382" y="835648"/>
            <a:ext cx="9432758" cy="55082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8DDE0E26-8D4D-4A60-8D96-6956C13936F5}"/>
              </a:ext>
            </a:extLst>
          </p:cNvPr>
          <p:cNvSpPr/>
          <p:nvPr/>
        </p:nvSpPr>
        <p:spPr>
          <a:xfrm>
            <a:off x="2771218" y="2725793"/>
            <a:ext cx="971740" cy="1411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자동차 모듈</a:t>
            </a:r>
            <a:endParaRPr lang="ko-KR" altLang="en-US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77B291AA-2552-48D6-B71D-EAD982263ACD}"/>
              </a:ext>
            </a:extLst>
          </p:cNvPr>
          <p:cNvSpPr/>
          <p:nvPr/>
        </p:nvSpPr>
        <p:spPr>
          <a:xfrm>
            <a:off x="5429645" y="2815201"/>
            <a:ext cx="971740" cy="1411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제어</a:t>
            </a:r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스테</a:t>
            </a:r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이션</a:t>
            </a:r>
            <a:endParaRPr lang="ko-KR" altLang="en-US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DF850A7-B49B-40F7-82A3-7184532ED3AF}"/>
              </a:ext>
            </a:extLst>
          </p:cNvPr>
          <p:cNvSpPr/>
          <p:nvPr/>
        </p:nvSpPr>
        <p:spPr>
          <a:xfrm>
            <a:off x="559210" y="2533342"/>
            <a:ext cx="1207461" cy="3758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Line Follower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808B1AB-84E8-49C1-92B2-31BD890EC585}"/>
              </a:ext>
            </a:extLst>
          </p:cNvPr>
          <p:cNvSpPr/>
          <p:nvPr/>
        </p:nvSpPr>
        <p:spPr>
          <a:xfrm>
            <a:off x="7715690" y="1690988"/>
            <a:ext cx="1296229" cy="5509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차량 센서 값</a:t>
            </a:r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속도</a:t>
            </a:r>
            <a:r>
              <a:rPr lang="en-US" altLang="ko-KR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방향 값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DAEA74C-A768-4895-8C2D-CCC9FD0E66B9}"/>
              </a:ext>
            </a:extLst>
          </p:cNvPr>
          <p:cNvSpPr/>
          <p:nvPr/>
        </p:nvSpPr>
        <p:spPr>
          <a:xfrm>
            <a:off x="7672511" y="3480101"/>
            <a:ext cx="1584686" cy="495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제어 컨트롤</a:t>
            </a:r>
            <a:r>
              <a:rPr lang="en-US" altLang="ko-KR" sz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(CUI)</a:t>
            </a:r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xmlns="" id="{7A4B3638-3194-4C49-A4BE-2305168C0739}"/>
              </a:ext>
            </a:extLst>
          </p:cNvPr>
          <p:cNvCxnSpPr>
            <a:cxnSpLocks/>
            <a:stCxn id="3" idx="3"/>
            <a:endCxn id="2" idx="2"/>
          </p:cNvCxnSpPr>
          <p:nvPr/>
        </p:nvCxnSpPr>
        <p:spPr>
          <a:xfrm>
            <a:off x="1766671" y="2721278"/>
            <a:ext cx="1004547" cy="71008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xmlns="" id="{F8739582-0534-4399-B02F-C2E573F51293}"/>
              </a:ext>
            </a:extLst>
          </p:cNvPr>
          <p:cNvCxnSpPr>
            <a:cxnSpLocks/>
            <a:stCxn id="6" idx="6"/>
            <a:endCxn id="16" idx="1"/>
          </p:cNvCxnSpPr>
          <p:nvPr/>
        </p:nvCxnSpPr>
        <p:spPr>
          <a:xfrm flipV="1">
            <a:off x="6401385" y="1966458"/>
            <a:ext cx="1314305" cy="155431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xmlns="" id="{035A15B4-FF3F-4393-979F-4EBD26749836}"/>
              </a:ext>
            </a:extLst>
          </p:cNvPr>
          <p:cNvCxnSpPr>
            <a:cxnSpLocks/>
            <a:stCxn id="17" idx="1"/>
            <a:endCxn id="6" idx="6"/>
          </p:cNvCxnSpPr>
          <p:nvPr/>
        </p:nvCxnSpPr>
        <p:spPr>
          <a:xfrm rot="10800000">
            <a:off x="6401385" y="3520773"/>
            <a:ext cx="1271126" cy="20711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xmlns="" id="{27B7EBAB-B2BB-44A3-99E7-A81BA37CBD91}"/>
              </a:ext>
            </a:extLst>
          </p:cNvPr>
          <p:cNvCxnSpPr>
            <a:cxnSpLocks/>
            <a:stCxn id="2" idx="4"/>
            <a:endCxn id="120" idx="0"/>
          </p:cNvCxnSpPr>
          <p:nvPr/>
        </p:nvCxnSpPr>
        <p:spPr>
          <a:xfrm rot="16200000" flipH="1">
            <a:off x="2982456" y="4411568"/>
            <a:ext cx="649299" cy="10003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xmlns="" id="{EF76D5C3-7653-4E3E-A536-944CB91C976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3742958" y="3431365"/>
            <a:ext cx="1686687" cy="8940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F6E7A76E-C358-4910-8684-E95C758AF8A0}"/>
              </a:ext>
            </a:extLst>
          </p:cNvPr>
          <p:cNvSpPr/>
          <p:nvPr/>
        </p:nvSpPr>
        <p:spPr>
          <a:xfrm>
            <a:off x="4096299" y="3073702"/>
            <a:ext cx="878885" cy="402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센서 정보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A909647A-3129-4A63-BC11-FC7B99AF930A}"/>
              </a:ext>
            </a:extLst>
          </p:cNvPr>
          <p:cNvSpPr/>
          <p:nvPr/>
        </p:nvSpPr>
        <p:spPr>
          <a:xfrm>
            <a:off x="2109873" y="1742106"/>
            <a:ext cx="773395" cy="446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영상 정보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DC4EB04F-9FAD-43BA-942B-D5F8A2BC7B88}"/>
              </a:ext>
            </a:extLst>
          </p:cNvPr>
          <p:cNvSpPr/>
          <p:nvPr/>
        </p:nvSpPr>
        <p:spPr>
          <a:xfrm>
            <a:off x="687661" y="3520778"/>
            <a:ext cx="1047751" cy="3655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Gear Motor</a:t>
            </a:r>
            <a:endParaRPr lang="ko-KR" altLang="en-US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27" name="연결선: 구부러짐 126">
            <a:extLst>
              <a:ext uri="{FF2B5EF4-FFF2-40B4-BE49-F238E27FC236}">
                <a16:creationId xmlns:a16="http://schemas.microsoft.com/office/drawing/2014/main" xmlns="" id="{8B7A7C43-A55A-4B4F-BBCA-DDF686E19E39}"/>
              </a:ext>
            </a:extLst>
          </p:cNvPr>
          <p:cNvCxnSpPr>
            <a:cxnSpLocks/>
            <a:stCxn id="2" idx="2"/>
            <a:endCxn id="126" idx="3"/>
          </p:cNvCxnSpPr>
          <p:nvPr/>
        </p:nvCxnSpPr>
        <p:spPr>
          <a:xfrm rot="10800000" flipV="1">
            <a:off x="1735412" y="3431365"/>
            <a:ext cx="1035806" cy="2721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C1AEB51F-27D9-4156-B83F-5974DE4E0E1D}"/>
              </a:ext>
            </a:extLst>
          </p:cNvPr>
          <p:cNvSpPr/>
          <p:nvPr/>
        </p:nvSpPr>
        <p:spPr>
          <a:xfrm>
            <a:off x="1674514" y="3210957"/>
            <a:ext cx="823360" cy="446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차량속도</a:t>
            </a:r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조향</a:t>
            </a:r>
            <a:endParaRPr lang="ko-KR" altLang="en-US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xmlns="" id="{A09B6FD3-0080-40A3-AD19-CC16F4DEB3C8}"/>
              </a:ext>
            </a:extLst>
          </p:cNvPr>
          <p:cNvCxnSpPr>
            <a:cxnSpLocks/>
            <a:stCxn id="6" idx="3"/>
            <a:endCxn id="2" idx="5"/>
          </p:cNvCxnSpPr>
          <p:nvPr/>
        </p:nvCxnSpPr>
        <p:spPr>
          <a:xfrm rot="5400000" flipH="1">
            <a:off x="4541598" y="2989332"/>
            <a:ext cx="89408" cy="1971303"/>
          </a:xfrm>
          <a:prstGeom prst="curvedConnector3">
            <a:avLst>
              <a:gd name="adj1" fmla="val 717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0230A38A-3F88-4B36-A507-67A24D99FE81}"/>
              </a:ext>
            </a:extLst>
          </p:cNvPr>
          <p:cNvSpPr/>
          <p:nvPr/>
        </p:nvSpPr>
        <p:spPr>
          <a:xfrm>
            <a:off x="3884801" y="3586811"/>
            <a:ext cx="1376725" cy="446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차량 속도</a:t>
            </a:r>
            <a:r>
              <a:rPr lang="en-US" altLang="ko-KR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방향 정보</a:t>
            </a: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xmlns="" id="{964BCA6C-F606-45DC-A89A-F19E7E5F94FC}"/>
              </a:ext>
            </a:extLst>
          </p:cNvPr>
          <p:cNvCxnSpPr>
            <a:cxnSpLocks/>
            <a:stCxn id="6" idx="4"/>
            <a:endCxn id="2" idx="4"/>
          </p:cNvCxnSpPr>
          <p:nvPr/>
        </p:nvCxnSpPr>
        <p:spPr>
          <a:xfrm rot="5400000" flipH="1">
            <a:off x="4541598" y="2852428"/>
            <a:ext cx="89408" cy="2658427"/>
          </a:xfrm>
          <a:prstGeom prst="curvedConnector3">
            <a:avLst>
              <a:gd name="adj1" fmla="val -37129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258E4C8-D4F7-4C96-B510-979A71AC6FC7}"/>
              </a:ext>
            </a:extLst>
          </p:cNvPr>
          <p:cNvSpPr/>
          <p:nvPr/>
        </p:nvSpPr>
        <p:spPr>
          <a:xfrm>
            <a:off x="3907659" y="4159406"/>
            <a:ext cx="1281177" cy="446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긴급 제어 정보</a:t>
            </a:r>
            <a:endParaRPr lang="ko-KR" altLang="en-US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5576D75E-CD33-439B-8DE4-365E5A00CE65}"/>
              </a:ext>
            </a:extLst>
          </p:cNvPr>
          <p:cNvSpPr/>
          <p:nvPr/>
        </p:nvSpPr>
        <p:spPr>
          <a:xfrm>
            <a:off x="687661" y="4291345"/>
            <a:ext cx="1207461" cy="495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Camera Servo</a:t>
            </a:r>
          </a:p>
        </p:txBody>
      </p: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xmlns="" id="{AC063856-CC74-4EE2-BBC6-240CC3C48DAF}"/>
              </a:ext>
            </a:extLst>
          </p:cNvPr>
          <p:cNvCxnSpPr>
            <a:cxnSpLocks/>
            <a:stCxn id="2" idx="2"/>
            <a:endCxn id="93" idx="3"/>
          </p:cNvCxnSpPr>
          <p:nvPr/>
        </p:nvCxnSpPr>
        <p:spPr>
          <a:xfrm rot="10800000" flipV="1">
            <a:off x="1895122" y="3431365"/>
            <a:ext cx="876096" cy="110776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7484A8AA-7BEE-4B96-A88F-54CCEDA26212}"/>
              </a:ext>
            </a:extLst>
          </p:cNvPr>
          <p:cNvSpPr/>
          <p:nvPr/>
        </p:nvSpPr>
        <p:spPr>
          <a:xfrm>
            <a:off x="1736952" y="4005283"/>
            <a:ext cx="1056975" cy="446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카메라 방향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010A0516-1729-4DF3-B338-3B9465959B60}"/>
              </a:ext>
            </a:extLst>
          </p:cNvPr>
          <p:cNvSpPr/>
          <p:nvPr/>
        </p:nvSpPr>
        <p:spPr>
          <a:xfrm>
            <a:off x="6513435" y="1998901"/>
            <a:ext cx="746009" cy="446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모니터링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3B487459-ADE2-48E6-AA73-EA6323EFC0DC}"/>
              </a:ext>
            </a:extLst>
          </p:cNvPr>
          <p:cNvSpPr/>
          <p:nvPr/>
        </p:nvSpPr>
        <p:spPr>
          <a:xfrm>
            <a:off x="2564780" y="4786236"/>
            <a:ext cx="1584686" cy="495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알고리즘</a:t>
            </a:r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1E7F4A30-DF52-4CCB-925B-B5E934A517CC}"/>
              </a:ext>
            </a:extLst>
          </p:cNvPr>
          <p:cNvSpPr/>
          <p:nvPr/>
        </p:nvSpPr>
        <p:spPr>
          <a:xfrm>
            <a:off x="6338868" y="3779396"/>
            <a:ext cx="1376725" cy="446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차량 속도</a:t>
            </a:r>
            <a:r>
              <a:rPr lang="en-US" altLang="ko-KR" sz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방향 정보</a:t>
            </a:r>
            <a:endParaRPr lang="ko-KR" altLang="en-US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A5FDC0E6-2E84-451C-A9BD-5234F4C63445}"/>
              </a:ext>
            </a:extLst>
          </p:cNvPr>
          <p:cNvSpPr/>
          <p:nvPr/>
        </p:nvSpPr>
        <p:spPr>
          <a:xfrm>
            <a:off x="6292602" y="4091425"/>
            <a:ext cx="1376725" cy="446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제동 정보</a:t>
            </a:r>
            <a:endParaRPr lang="ko-KR" altLang="en-US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7E83FE0D-5955-49D1-8E05-92B34397BA6A}"/>
              </a:ext>
            </a:extLst>
          </p:cNvPr>
          <p:cNvSpPr/>
          <p:nvPr/>
        </p:nvSpPr>
        <p:spPr>
          <a:xfrm>
            <a:off x="7694101" y="2553956"/>
            <a:ext cx="1584686" cy="495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영상 재생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1E0BD51D-2A90-46B3-8DA9-A173B4807B2D}"/>
              </a:ext>
            </a:extLst>
          </p:cNvPr>
          <p:cNvSpPr/>
          <p:nvPr/>
        </p:nvSpPr>
        <p:spPr>
          <a:xfrm>
            <a:off x="6316873" y="2876589"/>
            <a:ext cx="1376725" cy="446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영상데이터</a:t>
            </a:r>
          </a:p>
        </p:txBody>
      </p:sp>
      <p:cxnSp>
        <p:nvCxnSpPr>
          <p:cNvPr id="138" name="연결선: 구부러짐 137">
            <a:extLst>
              <a:ext uri="{FF2B5EF4-FFF2-40B4-BE49-F238E27FC236}">
                <a16:creationId xmlns:a16="http://schemas.microsoft.com/office/drawing/2014/main" xmlns="" id="{08EB7A6B-B9A0-4B93-AF43-9B3D9AC1197D}"/>
              </a:ext>
            </a:extLst>
          </p:cNvPr>
          <p:cNvCxnSpPr>
            <a:cxnSpLocks/>
            <a:stCxn id="6" idx="6"/>
            <a:endCxn id="135" idx="1"/>
          </p:cNvCxnSpPr>
          <p:nvPr/>
        </p:nvCxnSpPr>
        <p:spPr>
          <a:xfrm flipV="1">
            <a:off x="6401385" y="2801737"/>
            <a:ext cx="1292716" cy="71903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F14DE39-FA66-49B5-82B3-4E5C26F98873}"/>
              </a:ext>
            </a:extLst>
          </p:cNvPr>
          <p:cNvSpPr/>
          <p:nvPr/>
        </p:nvSpPr>
        <p:spPr>
          <a:xfrm>
            <a:off x="687661" y="1666645"/>
            <a:ext cx="1207461" cy="3758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Pi Camera</a:t>
            </a:r>
            <a:endParaRPr lang="ko-KR" altLang="en-US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xmlns="" id="{25E89A2E-D41D-4194-A10F-F4DE8A869253}"/>
              </a:ext>
            </a:extLst>
          </p:cNvPr>
          <p:cNvCxnSpPr>
            <a:cxnSpLocks/>
            <a:stCxn id="44" idx="3"/>
            <a:endCxn id="2" idx="2"/>
          </p:cNvCxnSpPr>
          <p:nvPr/>
        </p:nvCxnSpPr>
        <p:spPr>
          <a:xfrm>
            <a:off x="1895122" y="1854581"/>
            <a:ext cx="876096" cy="157678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502C447-3794-4281-B929-2ADF5CE4D8EB}"/>
              </a:ext>
            </a:extLst>
          </p:cNvPr>
          <p:cNvSpPr/>
          <p:nvPr/>
        </p:nvSpPr>
        <p:spPr>
          <a:xfrm>
            <a:off x="1710404" y="2356440"/>
            <a:ext cx="854376" cy="446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라인정보</a:t>
            </a:r>
          </a:p>
        </p:txBody>
      </p:sp>
    </p:spTree>
    <p:extLst>
      <p:ext uri="{BB962C8B-B14F-4D97-AF65-F5344CB8AC3E}">
        <p14:creationId xmlns:p14="http://schemas.microsoft.com/office/powerpoint/2010/main" xmlns="" val="283307633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4342" y="188641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7. </a:t>
            </a:r>
            <a:r>
              <a:rPr lang="ko-KR" altLang="en-US" sz="2400" b="1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모듈별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구현</a:t>
            </a:r>
          </a:p>
        </p:txBody>
      </p:sp>
      <p:sp>
        <p:nvSpPr>
          <p:cNvPr id="8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C128A0-D9A9-4EB3-B792-B61F6AE95205}"/>
              </a:ext>
            </a:extLst>
          </p:cNvPr>
          <p:cNvSpPr txBox="1"/>
          <p:nvPr/>
        </p:nvSpPr>
        <p:spPr>
          <a:xfrm>
            <a:off x="302237" y="860565"/>
            <a:ext cx="9243206" cy="576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로봇의 기본 구현</a:t>
            </a:r>
            <a:endParaRPr lang="en-US" altLang="ko-KR" sz="14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로봇에서 촬영된 영상은 실시간으로 접속된 클라이언트에 중계하고 클라이언트는 영상을 재생해야 한다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2)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로봇의 센서 및 속도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방향 등의 정보는 클라이언트에게 중계하여 클라이언트는 실시간 모니터링 정보를 출력한다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조별 기본 라인 미로 찾기 </a:t>
            </a:r>
            <a:r>
              <a:rPr lang="en-US" altLang="ko-KR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미션 </a:t>
            </a:r>
            <a:r>
              <a:rPr lang="en-US" altLang="ko-KR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</a:t>
            </a: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 1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 주행에서 전체 경로를 순회하여 최단 경로를 계산 한 다음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 주행 시 최단 경로로 주행하여 목적지 도달</a:t>
            </a:r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2)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구현 완료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(Due date) :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목요일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16:00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</a:t>
            </a:r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3)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미로 찾기의 최단경로 알고리즘은 자유롭게 구현 한다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4)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완료 기준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: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라인을 이탈하지 않고 최단 경로로 순회를 성공하면 통과 그렇지 않으면 실패</a:t>
            </a:r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조별 라인 트레이서 꼬리잡기 대회 </a:t>
            </a:r>
            <a:r>
              <a:rPr lang="en-US" altLang="ko-KR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미션 </a:t>
            </a:r>
            <a:r>
              <a:rPr lang="en-US" altLang="ko-KR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2)</a:t>
            </a:r>
            <a:br>
              <a:rPr lang="en-US" altLang="ko-KR" sz="1400" b="1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경기 대진은 추첨을 통해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3~4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개의 조가 예선전을 한다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 -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예선전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금요일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09:00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</a:t>
            </a:r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2)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 반에서 예선전을 통과한 한 조가 반별 대항전을 결승전으로 치룬다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.(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예선전과 동일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 -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결승전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금요일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10:00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</a:t>
            </a:r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3)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 조의 순위는 탈락된 순서의 반대로 순위를 정한다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4)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경로에 따른 속도  및 방향 제어 알고리즘은 자유롭게 구현 한다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5)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기타 추가 기능은 자유롭게 구현하며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가산 점수가 될 수 있다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상황에 따른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RGB LED 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제어 </a:t>
            </a: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부저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의 소리 출력 등</a:t>
            </a:r>
          </a:p>
        </p:txBody>
      </p:sp>
    </p:spTree>
    <p:extLst>
      <p:ext uri="{BB962C8B-B14F-4D97-AF65-F5344CB8AC3E}">
        <p14:creationId xmlns:p14="http://schemas.microsoft.com/office/powerpoint/2010/main" xmlns="" val="8203946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4342" y="188641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7. </a:t>
            </a:r>
            <a:r>
              <a:rPr lang="ko-KR" altLang="en-US" sz="2400" b="1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모듈별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구현</a:t>
            </a:r>
          </a:p>
        </p:txBody>
      </p:sp>
      <p:sp>
        <p:nvSpPr>
          <p:cNvPr id="8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13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EB5E43-725F-4F8F-8BAE-325B7E201E76}"/>
              </a:ext>
            </a:extLst>
          </p:cNvPr>
          <p:cNvSpPr txBox="1"/>
          <p:nvPr/>
        </p:nvSpPr>
        <p:spPr>
          <a:xfrm>
            <a:off x="403675" y="908453"/>
            <a:ext cx="978854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트랙을 만드는 방법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자동차가 검은 선을 따라갈 수 있도록 트랙을 만들려면 다음 자료를 준비해야 한다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endParaRPr lang="en-US" altLang="ko-KR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준비물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검은 테이프 롤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검정색 선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),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하드 카드 보드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트랙의 크기에 따라 다름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b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       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또는 바닥이나 책상과 같은 평평한 표면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endParaRPr lang="en-US" altLang="ko-KR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하드 보드에 용지를 부드럽게 펼쳐 보드 또는 평평한 표면에 붙여 넣는다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endParaRPr lang="en-US" altLang="ko-KR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트랙 생성 규칙에 따라 테이프에 용지를 붙인다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endParaRPr lang="en-US" altLang="ko-KR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트랙 생성 규칙 </a:t>
            </a:r>
            <a:r>
              <a:rPr lang="en-US" altLang="ko-KR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</a:p>
          <a:p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검은 선의 폭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약 </a:t>
            </a:r>
            <a:r>
              <a:rPr lang="en-US" altLang="ko-KR" sz="1600" i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18-30m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m,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두 개의 </a:t>
            </a:r>
            <a:r>
              <a:rPr lang="ko-KR" altLang="en-US" sz="16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탐침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사이의 거의 거리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                  두 개의 인접하지 않은 </a:t>
            </a:r>
            <a:r>
              <a:rPr lang="ko-KR" altLang="en-US" sz="16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프로브의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최소 거리 이상</a:t>
            </a:r>
            <a:endParaRPr lang="en-US" altLang="ko-KR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2. 2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개의 선 사이 간격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전체적인 단위의 폭인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125mm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이상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                             동시에 두 줄을 감지 할 때 자동차가 혼란에 빠지게 한다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endParaRPr lang="en-US" altLang="ko-KR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곡선의 반 직경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138mm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이상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</a:p>
          <a:p>
            <a:endParaRPr lang="en-US" altLang="ko-KR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곡선 표시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곡선의 유무를 표시하는 정보를 기록한다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 (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곡선의 시작과 끝에 방향에 따라 표시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3675" y="1895708"/>
            <a:ext cx="9119466" cy="63561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2263" y="3609285"/>
            <a:ext cx="9119466" cy="259292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17950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435" y="113482"/>
            <a:ext cx="2337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7. </a:t>
            </a:r>
            <a:r>
              <a:rPr lang="ko-KR" altLang="en-US" sz="2800" b="1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모듈별</a:t>
            </a:r>
            <a:r>
              <a:rPr lang="ko-KR" altLang="en-US" sz="28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구현</a:t>
            </a:r>
            <a:endParaRPr lang="ko-KR" altLang="en-US" sz="2400" b="1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8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14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EB5E43-725F-4F8F-8BAE-325B7E201E76}"/>
              </a:ext>
            </a:extLst>
          </p:cNvPr>
          <p:cNvSpPr txBox="1"/>
          <p:nvPr/>
        </p:nvSpPr>
        <p:spPr>
          <a:xfrm>
            <a:off x="1351824" y="1195361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미로 찾기 예시</a:t>
            </a:r>
            <a:r>
              <a:rPr lang="en-US" altLang="ko-KR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ko-KR" altLang="en-US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EF1B179A-8DCA-4F58-A40C-99CAAD9B7328}"/>
              </a:ext>
            </a:extLst>
          </p:cNvPr>
          <p:cNvGrpSpPr/>
          <p:nvPr/>
        </p:nvGrpSpPr>
        <p:grpSpPr>
          <a:xfrm>
            <a:off x="985068" y="1666127"/>
            <a:ext cx="2846995" cy="4430189"/>
            <a:chOff x="6158225" y="1171349"/>
            <a:chExt cx="2846995" cy="4430189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9FF31B80-F7C1-421F-B53A-77C56088E6AD}"/>
                </a:ext>
              </a:extLst>
            </p:cNvPr>
            <p:cNvCxnSpPr>
              <a:cxnSpLocks/>
            </p:cNvCxnSpPr>
            <p:nvPr/>
          </p:nvCxnSpPr>
          <p:spPr>
            <a:xfrm>
              <a:off x="6465078" y="1701845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C7939FA5-C7F1-431C-AFE6-6653B7363B61}"/>
                </a:ext>
              </a:extLst>
            </p:cNvPr>
            <p:cNvCxnSpPr>
              <a:cxnSpLocks/>
            </p:cNvCxnSpPr>
            <p:nvPr/>
          </p:nvCxnSpPr>
          <p:spPr>
            <a:xfrm>
              <a:off x="7015641" y="1701845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893B88FB-503E-4B9F-9979-78F06F36938C}"/>
                </a:ext>
              </a:extLst>
            </p:cNvPr>
            <p:cNvCxnSpPr>
              <a:cxnSpLocks/>
            </p:cNvCxnSpPr>
            <p:nvPr/>
          </p:nvCxnSpPr>
          <p:spPr>
            <a:xfrm>
              <a:off x="7591004" y="1701845"/>
              <a:ext cx="0" cy="53807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0FA92521-E597-4A04-BF23-6DD300D2B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0836" y="1687043"/>
              <a:ext cx="629928" cy="688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C7D2E63B-0BAA-4A29-8E39-4A23FD2A1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5961" y="1687043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4003DDDF-B18B-4FD1-81B7-C26A49C9B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324" y="1687043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8F571B02-3EBE-47A5-8235-B922D045D323}"/>
                </a:ext>
              </a:extLst>
            </p:cNvPr>
            <p:cNvCxnSpPr>
              <a:cxnSpLocks/>
            </p:cNvCxnSpPr>
            <p:nvPr/>
          </p:nvCxnSpPr>
          <p:spPr>
            <a:xfrm>
              <a:off x="7015641" y="2187412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B4AEB2AF-37F6-47B9-8263-476819D07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236" y="2172611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1024C27B-2964-4245-B680-68CF3F6ED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036" y="2187412"/>
              <a:ext cx="4966" cy="4855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B1D949BD-6307-4EFF-A95C-61FA512A2509}"/>
                </a:ext>
              </a:extLst>
            </p:cNvPr>
            <p:cNvCxnSpPr>
              <a:cxnSpLocks/>
            </p:cNvCxnSpPr>
            <p:nvPr/>
          </p:nvCxnSpPr>
          <p:spPr>
            <a:xfrm>
              <a:off x="8731803" y="1687043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C323097D-B2E6-46F4-97BC-E3F9B9B90C3E}"/>
                </a:ext>
              </a:extLst>
            </p:cNvPr>
            <p:cNvCxnSpPr>
              <a:cxnSpLocks/>
            </p:cNvCxnSpPr>
            <p:nvPr/>
          </p:nvCxnSpPr>
          <p:spPr>
            <a:xfrm>
              <a:off x="6465076" y="2672980"/>
              <a:ext cx="0" cy="52167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AA077B90-B039-423A-B0A3-2940068683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5637" y="2672980"/>
              <a:ext cx="3" cy="521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7DF382DE-63FA-4A18-BE52-4FF3E936D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235" y="2658178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AA3EDD60-CB8B-4B03-A7DC-581F65CC5AE3}"/>
                </a:ext>
              </a:extLst>
            </p:cNvPr>
            <p:cNvCxnSpPr>
              <a:cxnSpLocks/>
            </p:cNvCxnSpPr>
            <p:nvPr/>
          </p:nvCxnSpPr>
          <p:spPr>
            <a:xfrm>
              <a:off x="8166364" y="2643577"/>
              <a:ext cx="0" cy="4855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6D7D86E6-620F-4967-B56A-0BB9E859A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6036" y="2665062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C7DEBA7E-A5F8-419F-ABD2-D4E3F0885273}"/>
                </a:ext>
              </a:extLst>
            </p:cNvPr>
            <p:cNvCxnSpPr>
              <a:cxnSpLocks/>
            </p:cNvCxnSpPr>
            <p:nvPr/>
          </p:nvCxnSpPr>
          <p:spPr>
            <a:xfrm>
              <a:off x="6465075" y="3158547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F039CC23-1815-49BB-9C52-3F57EF0AFCFF}"/>
                </a:ext>
              </a:extLst>
            </p:cNvPr>
            <p:cNvCxnSpPr>
              <a:cxnSpLocks/>
            </p:cNvCxnSpPr>
            <p:nvPr/>
          </p:nvCxnSpPr>
          <p:spPr>
            <a:xfrm>
              <a:off x="7591001" y="3158547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1C73A722-5534-4511-BE23-762C94A75D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6361" y="3158547"/>
              <a:ext cx="3" cy="4855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421AFC97-413C-41D9-BF37-EDB6F0EAF0DF}"/>
                </a:ext>
              </a:extLst>
            </p:cNvPr>
            <p:cNvCxnSpPr>
              <a:cxnSpLocks/>
            </p:cNvCxnSpPr>
            <p:nvPr/>
          </p:nvCxnSpPr>
          <p:spPr>
            <a:xfrm>
              <a:off x="7566200" y="3143745"/>
              <a:ext cx="610084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FB3C0B7B-827D-46F3-8D44-A95DF908D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1803" y="3158547"/>
              <a:ext cx="2" cy="53707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D64E68EB-E788-4817-99DA-8DBAE22AE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321" y="3143745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AB1FE259-16F7-4AB2-A25F-DFA1319C0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072" y="3644114"/>
              <a:ext cx="2" cy="4855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CC0A3465-A554-4539-BF14-657A6C7CE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233" y="3629312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399C0EA8-2995-43B9-B17A-3D3CCE7793E2}"/>
                </a:ext>
              </a:extLst>
            </p:cNvPr>
            <p:cNvCxnSpPr>
              <a:cxnSpLocks/>
            </p:cNvCxnSpPr>
            <p:nvPr/>
          </p:nvCxnSpPr>
          <p:spPr>
            <a:xfrm>
              <a:off x="7591000" y="3644114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34745936-31B7-4550-B936-9BDD52301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0596" y="3629312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xmlns="" id="{8DC54519-3C62-4BAB-BBA2-FACD2D0B27AC}"/>
                </a:ext>
              </a:extLst>
            </p:cNvPr>
            <p:cNvCxnSpPr>
              <a:cxnSpLocks/>
            </p:cNvCxnSpPr>
            <p:nvPr/>
          </p:nvCxnSpPr>
          <p:spPr>
            <a:xfrm>
              <a:off x="8731805" y="3644114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xmlns="" id="{8EA9CB9A-2A05-4C8A-94CC-3108143A827B}"/>
                </a:ext>
              </a:extLst>
            </p:cNvPr>
            <p:cNvCxnSpPr>
              <a:cxnSpLocks/>
            </p:cNvCxnSpPr>
            <p:nvPr/>
          </p:nvCxnSpPr>
          <p:spPr>
            <a:xfrm>
              <a:off x="6465074" y="4129681"/>
              <a:ext cx="0" cy="4855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xmlns="" id="{41593806-B7B1-440F-AAD0-2527231A7331}"/>
                </a:ext>
              </a:extLst>
            </p:cNvPr>
            <p:cNvCxnSpPr>
              <a:cxnSpLocks/>
            </p:cNvCxnSpPr>
            <p:nvPr/>
          </p:nvCxnSpPr>
          <p:spPr>
            <a:xfrm>
              <a:off x="7015637" y="4129681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68B501B2-5FFC-4034-86E1-59A7C6B3CF69}"/>
                </a:ext>
              </a:extLst>
            </p:cNvPr>
            <p:cNvCxnSpPr>
              <a:cxnSpLocks/>
            </p:cNvCxnSpPr>
            <p:nvPr/>
          </p:nvCxnSpPr>
          <p:spPr>
            <a:xfrm>
              <a:off x="6990836" y="4114880"/>
              <a:ext cx="610083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336BA76C-F6AA-4AD4-AA13-8D11179374C4}"/>
                </a:ext>
              </a:extLst>
            </p:cNvPr>
            <p:cNvCxnSpPr>
              <a:cxnSpLocks/>
            </p:cNvCxnSpPr>
            <p:nvPr/>
          </p:nvCxnSpPr>
          <p:spPr>
            <a:xfrm>
              <a:off x="8166362" y="4129681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A3D0B57D-67E2-4FDF-B245-D89703FAE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5957" y="4114880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41E98CDB-E96B-4293-A589-74211CAE7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320" y="4114880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762C916C-C107-4F77-B673-F284C55D7891}"/>
                </a:ext>
              </a:extLst>
            </p:cNvPr>
            <p:cNvCxnSpPr>
              <a:cxnSpLocks/>
            </p:cNvCxnSpPr>
            <p:nvPr/>
          </p:nvCxnSpPr>
          <p:spPr>
            <a:xfrm>
              <a:off x="6465073" y="4615248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0969F17-61F3-45E5-866A-B0409598B531}"/>
                </a:ext>
              </a:extLst>
            </p:cNvPr>
            <p:cNvCxnSpPr>
              <a:cxnSpLocks/>
            </p:cNvCxnSpPr>
            <p:nvPr/>
          </p:nvCxnSpPr>
          <p:spPr>
            <a:xfrm>
              <a:off x="7015637" y="4615248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xmlns="" id="{2B9EAEA6-F838-42AE-9ACF-CA9E73C9E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233" y="5063514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47583861-5037-4FD3-AA21-F23912B2D214}"/>
                </a:ext>
              </a:extLst>
            </p:cNvPr>
            <p:cNvCxnSpPr>
              <a:cxnSpLocks/>
            </p:cNvCxnSpPr>
            <p:nvPr/>
          </p:nvCxnSpPr>
          <p:spPr>
            <a:xfrm>
              <a:off x="7590999" y="4615248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71477BED-D406-4D26-9387-53BEADD7F71D}"/>
                </a:ext>
              </a:extLst>
            </p:cNvPr>
            <p:cNvCxnSpPr>
              <a:cxnSpLocks/>
            </p:cNvCxnSpPr>
            <p:nvPr/>
          </p:nvCxnSpPr>
          <p:spPr>
            <a:xfrm>
              <a:off x="6990836" y="4600447"/>
              <a:ext cx="610082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615069F0-E34D-41BB-97F6-81A7BF392AC3}"/>
                </a:ext>
              </a:extLst>
            </p:cNvPr>
            <p:cNvCxnSpPr>
              <a:cxnSpLocks/>
            </p:cNvCxnSpPr>
            <p:nvPr/>
          </p:nvCxnSpPr>
          <p:spPr>
            <a:xfrm>
              <a:off x="8166361" y="4615248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DA2D4224-6E4B-4763-8D74-886182414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5956" y="4600447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8A19D065-B419-45BA-A3D4-E92282BD1C27}"/>
                </a:ext>
              </a:extLst>
            </p:cNvPr>
            <p:cNvCxnSpPr>
              <a:cxnSpLocks/>
            </p:cNvCxnSpPr>
            <p:nvPr/>
          </p:nvCxnSpPr>
          <p:spPr>
            <a:xfrm>
              <a:off x="8731803" y="4615248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xmlns="" id="{4DDEB6BA-8698-4F04-B469-DD81B235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319" y="4600447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95532D7D-0B71-4C67-A779-4F0DC5C134BD}"/>
                </a:ext>
              </a:extLst>
            </p:cNvPr>
            <p:cNvSpPr/>
            <p:nvPr/>
          </p:nvSpPr>
          <p:spPr>
            <a:xfrm>
              <a:off x="8590449" y="4980452"/>
              <a:ext cx="282709" cy="2827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B6A38991-2488-4C0B-8C0E-379A0CF6464F}"/>
                </a:ext>
              </a:extLst>
            </p:cNvPr>
            <p:cNvSpPr/>
            <p:nvPr/>
          </p:nvSpPr>
          <p:spPr>
            <a:xfrm>
              <a:off x="6280612" y="1567767"/>
              <a:ext cx="368921" cy="17198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8909E649-AB3A-4347-AF80-3DC8D1EE7880}"/>
                </a:ext>
              </a:extLst>
            </p:cNvPr>
            <p:cNvSpPr txBox="1"/>
            <p:nvPr/>
          </p:nvSpPr>
          <p:spPr>
            <a:xfrm>
              <a:off x="6158225" y="1171349"/>
              <a:ext cx="63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Start</a:t>
              </a:r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B57EB75C-F029-4934-924C-0EF0B0B03E48}"/>
                </a:ext>
              </a:extLst>
            </p:cNvPr>
            <p:cNvSpPr txBox="1"/>
            <p:nvPr/>
          </p:nvSpPr>
          <p:spPr>
            <a:xfrm>
              <a:off x="8461481" y="5232206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End</a:t>
              </a:r>
              <a:endParaRPr lang="ko-KR" altLang="en-US" dirty="0"/>
            </a:p>
          </p:txBody>
        </p:sp>
        <p:pic>
          <p:nvPicPr>
            <p:cNvPr id="59" name="Picture 2" descr="alphabot2 - pi-ë¼ì¦ë² ë¦¬ íì´3 ì ì© 2ë¥ ë¡ë´">
              <a:extLst>
                <a:ext uri="{FF2B5EF4-FFF2-40B4-BE49-F238E27FC236}">
                  <a16:creationId xmlns:a16="http://schemas.microsoft.com/office/drawing/2014/main" xmlns="" id="{8EE3A39B-04E6-4908-A96E-38DC692D2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494" y="2703906"/>
              <a:ext cx="634306" cy="63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DD6BF0A-9CCC-4A1B-B83D-D075BAD92DDC}"/>
              </a:ext>
            </a:extLst>
          </p:cNvPr>
          <p:cNvSpPr txBox="1"/>
          <p:nvPr/>
        </p:nvSpPr>
        <p:spPr>
          <a:xfrm>
            <a:off x="5648252" y="1195361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</a:t>
            </a:r>
            <a:r>
              <a:rPr lang="ko-KR" altLang="en-US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꼬리 잡기 예시</a:t>
            </a:r>
            <a:r>
              <a:rPr lang="en-US" altLang="ko-KR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ko-KR" altLang="en-US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1DF92B4B-FF14-4804-B7FA-06C174266528}"/>
              </a:ext>
            </a:extLst>
          </p:cNvPr>
          <p:cNvGrpSpPr/>
          <p:nvPr/>
        </p:nvGrpSpPr>
        <p:grpSpPr>
          <a:xfrm>
            <a:off x="5548224" y="1666127"/>
            <a:ext cx="2890640" cy="4595296"/>
            <a:chOff x="6293439" y="1291739"/>
            <a:chExt cx="2890640" cy="4595296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B304D41F-41EF-441D-BEB6-28AACA1FA2C5}"/>
                </a:ext>
              </a:extLst>
            </p:cNvPr>
            <p:cNvSpPr/>
            <p:nvPr/>
          </p:nvSpPr>
          <p:spPr>
            <a:xfrm>
              <a:off x="6642213" y="4340066"/>
              <a:ext cx="52541" cy="12239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D75DB8E7-069E-493A-AD9F-898567FEAC50}"/>
                </a:ext>
              </a:extLst>
            </p:cNvPr>
            <p:cNvSpPr/>
            <p:nvPr/>
          </p:nvSpPr>
          <p:spPr>
            <a:xfrm>
              <a:off x="7372453" y="4340066"/>
              <a:ext cx="52541" cy="12239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D15DD48C-B0EE-4465-84BB-CB248C7D492F}"/>
                </a:ext>
              </a:extLst>
            </p:cNvPr>
            <p:cNvSpPr/>
            <p:nvPr/>
          </p:nvSpPr>
          <p:spPr>
            <a:xfrm>
              <a:off x="8102692" y="4340066"/>
              <a:ext cx="52541" cy="12239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136D6CD6-03FD-474D-A402-129AF789820E}"/>
                </a:ext>
              </a:extLst>
            </p:cNvPr>
            <p:cNvSpPr/>
            <p:nvPr/>
          </p:nvSpPr>
          <p:spPr>
            <a:xfrm>
              <a:off x="8843375" y="3335547"/>
              <a:ext cx="47102" cy="22343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막힌 원호 112">
              <a:extLst>
                <a:ext uri="{FF2B5EF4-FFF2-40B4-BE49-F238E27FC236}">
                  <a16:creationId xmlns:a16="http://schemas.microsoft.com/office/drawing/2014/main" xmlns="" id="{C9B043BB-0AD1-43F7-ABD4-6825E3D0422D}"/>
                </a:ext>
              </a:extLst>
            </p:cNvPr>
            <p:cNvSpPr/>
            <p:nvPr/>
          </p:nvSpPr>
          <p:spPr>
            <a:xfrm rot="10800000">
              <a:off x="8102692" y="5252730"/>
              <a:ext cx="779045" cy="634305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막힌 원호 113">
              <a:extLst>
                <a:ext uri="{FF2B5EF4-FFF2-40B4-BE49-F238E27FC236}">
                  <a16:creationId xmlns:a16="http://schemas.microsoft.com/office/drawing/2014/main" xmlns="" id="{5B869CED-78D8-43C3-A220-47E9A664D448}"/>
                </a:ext>
              </a:extLst>
            </p:cNvPr>
            <p:cNvSpPr/>
            <p:nvPr/>
          </p:nvSpPr>
          <p:spPr>
            <a:xfrm rot="10800000">
              <a:off x="6642212" y="5252729"/>
              <a:ext cx="782782" cy="634305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막힌 원호 114">
              <a:extLst>
                <a:ext uri="{FF2B5EF4-FFF2-40B4-BE49-F238E27FC236}">
                  <a16:creationId xmlns:a16="http://schemas.microsoft.com/office/drawing/2014/main" xmlns="" id="{ED66D521-BFE9-468A-8ABE-9A068DF032FE}"/>
                </a:ext>
              </a:extLst>
            </p:cNvPr>
            <p:cNvSpPr/>
            <p:nvPr/>
          </p:nvSpPr>
          <p:spPr>
            <a:xfrm>
              <a:off x="7376189" y="4017024"/>
              <a:ext cx="779045" cy="634305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막힌 원호 115">
              <a:extLst>
                <a:ext uri="{FF2B5EF4-FFF2-40B4-BE49-F238E27FC236}">
                  <a16:creationId xmlns:a16="http://schemas.microsoft.com/office/drawing/2014/main" xmlns="" id="{884DD0A6-BA06-460E-BE80-16D422F1426F}"/>
                </a:ext>
              </a:extLst>
            </p:cNvPr>
            <p:cNvSpPr/>
            <p:nvPr/>
          </p:nvSpPr>
          <p:spPr>
            <a:xfrm>
              <a:off x="6642212" y="3978447"/>
              <a:ext cx="797111" cy="711459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막힌 원호 116">
              <a:extLst>
                <a:ext uri="{FF2B5EF4-FFF2-40B4-BE49-F238E27FC236}">
                  <a16:creationId xmlns:a16="http://schemas.microsoft.com/office/drawing/2014/main" xmlns="" id="{D0FABCE5-589F-4614-B637-6CC0521F1B26}"/>
                </a:ext>
              </a:extLst>
            </p:cNvPr>
            <p:cNvSpPr/>
            <p:nvPr/>
          </p:nvSpPr>
          <p:spPr>
            <a:xfrm rot="5400000">
              <a:off x="6621904" y="3273782"/>
              <a:ext cx="711459" cy="797111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막힌 원호 117">
              <a:extLst>
                <a:ext uri="{FF2B5EF4-FFF2-40B4-BE49-F238E27FC236}">
                  <a16:creationId xmlns:a16="http://schemas.microsoft.com/office/drawing/2014/main" xmlns="" id="{148B6233-7AD6-41F8-833D-9BA49489F823}"/>
                </a:ext>
              </a:extLst>
            </p:cNvPr>
            <p:cNvSpPr/>
            <p:nvPr/>
          </p:nvSpPr>
          <p:spPr>
            <a:xfrm rot="16200000">
              <a:off x="6621904" y="2607003"/>
              <a:ext cx="711459" cy="797111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막힌 원호 118">
              <a:extLst>
                <a:ext uri="{FF2B5EF4-FFF2-40B4-BE49-F238E27FC236}">
                  <a16:creationId xmlns:a16="http://schemas.microsoft.com/office/drawing/2014/main" xmlns="" id="{E30D8C80-B1FF-4047-B6A9-F2C003E30CE9}"/>
                </a:ext>
              </a:extLst>
            </p:cNvPr>
            <p:cNvSpPr/>
            <p:nvPr/>
          </p:nvSpPr>
          <p:spPr>
            <a:xfrm rot="5400000">
              <a:off x="6632191" y="2607001"/>
              <a:ext cx="711459" cy="797111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막힌 원호 119">
              <a:extLst>
                <a:ext uri="{FF2B5EF4-FFF2-40B4-BE49-F238E27FC236}">
                  <a16:creationId xmlns:a16="http://schemas.microsoft.com/office/drawing/2014/main" xmlns="" id="{A1FAC2D0-98F2-4847-B5C6-D5F191853BC2}"/>
                </a:ext>
              </a:extLst>
            </p:cNvPr>
            <p:cNvSpPr/>
            <p:nvPr/>
          </p:nvSpPr>
          <p:spPr>
            <a:xfrm rot="5400000">
              <a:off x="7388173" y="2611249"/>
              <a:ext cx="711459" cy="797111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막힌 원호 120">
              <a:extLst>
                <a:ext uri="{FF2B5EF4-FFF2-40B4-BE49-F238E27FC236}">
                  <a16:creationId xmlns:a16="http://schemas.microsoft.com/office/drawing/2014/main" xmlns="" id="{D241BDEF-7B06-4B9C-B5B9-CA91867D3691}"/>
                </a:ext>
              </a:extLst>
            </p:cNvPr>
            <p:cNvSpPr/>
            <p:nvPr/>
          </p:nvSpPr>
          <p:spPr>
            <a:xfrm rot="16200000">
              <a:off x="7377886" y="2611250"/>
              <a:ext cx="711459" cy="797111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막힌 원호 121">
              <a:extLst>
                <a:ext uri="{FF2B5EF4-FFF2-40B4-BE49-F238E27FC236}">
                  <a16:creationId xmlns:a16="http://schemas.microsoft.com/office/drawing/2014/main" xmlns="" id="{A8BB0210-28F0-47E9-A392-1582302EC8B4}"/>
                </a:ext>
              </a:extLst>
            </p:cNvPr>
            <p:cNvSpPr/>
            <p:nvPr/>
          </p:nvSpPr>
          <p:spPr>
            <a:xfrm rot="16200000">
              <a:off x="7388170" y="1941652"/>
              <a:ext cx="711459" cy="797111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막힌 원호 122">
              <a:extLst>
                <a:ext uri="{FF2B5EF4-FFF2-40B4-BE49-F238E27FC236}">
                  <a16:creationId xmlns:a16="http://schemas.microsoft.com/office/drawing/2014/main" xmlns="" id="{3654869A-2660-470D-984F-9AEC958E0EDB}"/>
                </a:ext>
              </a:extLst>
            </p:cNvPr>
            <p:cNvSpPr/>
            <p:nvPr/>
          </p:nvSpPr>
          <p:spPr>
            <a:xfrm rot="5400000">
              <a:off x="6641368" y="1917094"/>
              <a:ext cx="711459" cy="797111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막힌 원호 123">
              <a:extLst>
                <a:ext uri="{FF2B5EF4-FFF2-40B4-BE49-F238E27FC236}">
                  <a16:creationId xmlns:a16="http://schemas.microsoft.com/office/drawing/2014/main" xmlns="" id="{B6171DD8-FB9A-44D2-83FF-A59B11EFC7B8}"/>
                </a:ext>
              </a:extLst>
            </p:cNvPr>
            <p:cNvSpPr/>
            <p:nvPr/>
          </p:nvSpPr>
          <p:spPr>
            <a:xfrm rot="16200000">
              <a:off x="6630690" y="1248914"/>
              <a:ext cx="711459" cy="797111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막힌 원호 124">
              <a:extLst>
                <a:ext uri="{FF2B5EF4-FFF2-40B4-BE49-F238E27FC236}">
                  <a16:creationId xmlns:a16="http://schemas.microsoft.com/office/drawing/2014/main" xmlns="" id="{EE8E5AD8-1618-40E2-8FFC-453652394092}"/>
                </a:ext>
              </a:extLst>
            </p:cNvPr>
            <p:cNvSpPr/>
            <p:nvPr/>
          </p:nvSpPr>
          <p:spPr>
            <a:xfrm rot="5400000">
              <a:off x="6640976" y="1248913"/>
              <a:ext cx="711459" cy="797111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막힌 원호 125">
              <a:extLst>
                <a:ext uri="{FF2B5EF4-FFF2-40B4-BE49-F238E27FC236}">
                  <a16:creationId xmlns:a16="http://schemas.microsoft.com/office/drawing/2014/main" xmlns="" id="{80D2DB03-8EBF-4396-B245-88938456F499}"/>
                </a:ext>
              </a:extLst>
            </p:cNvPr>
            <p:cNvSpPr/>
            <p:nvPr/>
          </p:nvSpPr>
          <p:spPr>
            <a:xfrm rot="10800000">
              <a:off x="7345345" y="1316269"/>
              <a:ext cx="797111" cy="711459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막힌 원호 126">
              <a:extLst>
                <a:ext uri="{FF2B5EF4-FFF2-40B4-BE49-F238E27FC236}">
                  <a16:creationId xmlns:a16="http://schemas.microsoft.com/office/drawing/2014/main" xmlns="" id="{9E5D4853-54F3-4356-86D1-492EE42AA4E3}"/>
                </a:ext>
              </a:extLst>
            </p:cNvPr>
            <p:cNvSpPr/>
            <p:nvPr/>
          </p:nvSpPr>
          <p:spPr>
            <a:xfrm>
              <a:off x="8092541" y="1305707"/>
              <a:ext cx="797111" cy="711459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xmlns="" id="{9C0432E8-60A1-4FF1-9A26-A796F2BAECF7}"/>
                </a:ext>
              </a:extLst>
            </p:cNvPr>
            <p:cNvSpPr/>
            <p:nvPr/>
          </p:nvSpPr>
          <p:spPr>
            <a:xfrm>
              <a:off x="8843386" y="1659002"/>
              <a:ext cx="48339" cy="27032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Picture 2" descr="alphabot2 - pi-ë¼ì¦ë² ë¦¬ íì´3 ì ì© 2ë¥ ë¡ë´">
              <a:extLst>
                <a:ext uri="{FF2B5EF4-FFF2-40B4-BE49-F238E27FC236}">
                  <a16:creationId xmlns:a16="http://schemas.microsoft.com/office/drawing/2014/main" xmlns="" id="{2DEF8EEF-743B-4DFC-9B70-52C7B4325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711" y="3915173"/>
              <a:ext cx="634306" cy="63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alphabot2 - pi-ë¼ì¦ë² ë¦¬ íì´3 ì ì© 2ë¥ ë¡ë´">
              <a:extLst>
                <a:ext uri="{FF2B5EF4-FFF2-40B4-BE49-F238E27FC236}">
                  <a16:creationId xmlns:a16="http://schemas.microsoft.com/office/drawing/2014/main" xmlns="" id="{88C5526A-39CB-47F3-82BA-0FCAA24DD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9773" y="3111847"/>
              <a:ext cx="634306" cy="63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" descr="alphabot2 - pi-ë¼ì¦ë² ë¦¬ íì´3 ì ì© 2ë¥ ë¡ë´">
              <a:extLst>
                <a:ext uri="{FF2B5EF4-FFF2-40B4-BE49-F238E27FC236}">
                  <a16:creationId xmlns:a16="http://schemas.microsoft.com/office/drawing/2014/main" xmlns="" id="{E1B6E0DF-234D-426B-8116-AFBBACC02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3439" y="2644318"/>
              <a:ext cx="634306" cy="63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xmlns="" id="{366F421D-837C-4207-BC84-84AF7F99E997}"/>
                </a:ext>
              </a:extLst>
            </p:cNvPr>
            <p:cNvSpPr/>
            <p:nvPr/>
          </p:nvSpPr>
          <p:spPr>
            <a:xfrm>
              <a:off x="8617647" y="5534757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95EAE522-C2A0-40BF-9C93-067D83A33FF3}"/>
                </a:ext>
              </a:extLst>
            </p:cNvPr>
            <p:cNvSpPr/>
            <p:nvPr/>
          </p:nvSpPr>
          <p:spPr>
            <a:xfrm>
              <a:off x="8212937" y="5534757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xmlns="" id="{37485E38-D02F-4B11-B581-5732D98F808F}"/>
                </a:ext>
              </a:extLst>
            </p:cNvPr>
            <p:cNvSpPr/>
            <p:nvPr/>
          </p:nvSpPr>
          <p:spPr>
            <a:xfrm>
              <a:off x="7911397" y="4362263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xmlns="" id="{D944E1E7-70EF-40E5-A0AF-84EC233A2384}"/>
                </a:ext>
              </a:extLst>
            </p:cNvPr>
            <p:cNvSpPr/>
            <p:nvPr/>
          </p:nvSpPr>
          <p:spPr>
            <a:xfrm>
              <a:off x="7506687" y="4362263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xmlns="" id="{5ED32E41-D995-482D-BCED-E73444111A02}"/>
                </a:ext>
              </a:extLst>
            </p:cNvPr>
            <p:cNvGrpSpPr/>
            <p:nvPr/>
          </p:nvGrpSpPr>
          <p:grpSpPr>
            <a:xfrm>
              <a:off x="6753178" y="5557616"/>
              <a:ext cx="561571" cy="45719"/>
              <a:chOff x="8365337" y="5687157"/>
              <a:chExt cx="561571" cy="45719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xmlns="" id="{F14DB94E-F0D5-4011-ACC6-163114E8AEDF}"/>
                  </a:ext>
                </a:extLst>
              </p:cNvPr>
              <p:cNvSpPr/>
              <p:nvPr/>
            </p:nvSpPr>
            <p:spPr>
              <a:xfrm>
                <a:off x="8770047" y="5687157"/>
                <a:ext cx="15686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xmlns="" id="{2DD361FC-65E7-4B7C-BC05-C76F6960B895}"/>
                  </a:ext>
                </a:extLst>
              </p:cNvPr>
              <p:cNvSpPr/>
              <p:nvPr/>
            </p:nvSpPr>
            <p:spPr>
              <a:xfrm>
                <a:off x="8365337" y="5687157"/>
                <a:ext cx="15686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xmlns="" id="{D4A8DF15-164B-48C2-8B38-5AB06315527A}"/>
                </a:ext>
              </a:extLst>
            </p:cNvPr>
            <p:cNvSpPr/>
            <p:nvPr/>
          </p:nvSpPr>
          <p:spPr>
            <a:xfrm>
              <a:off x="6769099" y="4317206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xmlns="" id="{D121C565-5C7D-4B7F-9DAB-36BA079A52D9}"/>
                </a:ext>
              </a:extLst>
            </p:cNvPr>
            <p:cNvSpPr/>
            <p:nvPr/>
          </p:nvSpPr>
          <p:spPr>
            <a:xfrm rot="5400000">
              <a:off x="6921263" y="3810548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xmlns="" id="{FDA6BDAA-CC76-46E2-8D0E-4F1499DCC229}"/>
                </a:ext>
              </a:extLst>
            </p:cNvPr>
            <p:cNvSpPr/>
            <p:nvPr/>
          </p:nvSpPr>
          <p:spPr>
            <a:xfrm rot="5400000">
              <a:off x="6917088" y="3166167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xmlns="" id="{62B110F8-C9CE-4A0B-AD08-79AF75462411}"/>
                </a:ext>
              </a:extLst>
            </p:cNvPr>
            <p:cNvSpPr/>
            <p:nvPr/>
          </p:nvSpPr>
          <p:spPr>
            <a:xfrm>
              <a:off x="7457425" y="3038118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xmlns="" id="{A8F71E29-E110-4D13-B14A-13A358BA5694}"/>
                </a:ext>
              </a:extLst>
            </p:cNvPr>
            <p:cNvSpPr/>
            <p:nvPr/>
          </p:nvSpPr>
          <p:spPr>
            <a:xfrm rot="5400000">
              <a:off x="7670922" y="2472231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31DF64CB-E50B-475A-9759-43BC749EFC7B}"/>
                </a:ext>
              </a:extLst>
            </p:cNvPr>
            <p:cNvSpPr/>
            <p:nvPr/>
          </p:nvSpPr>
          <p:spPr>
            <a:xfrm>
              <a:off x="7125345" y="2255179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xmlns="" id="{41E93DB5-1194-4A8F-AE8D-533985010812}"/>
                </a:ext>
              </a:extLst>
            </p:cNvPr>
            <p:cNvSpPr/>
            <p:nvPr/>
          </p:nvSpPr>
          <p:spPr>
            <a:xfrm rot="5400000">
              <a:off x="6973056" y="1777445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xmlns="" id="{1A9F59B2-2583-4745-ADE0-1592D56C8756}"/>
                </a:ext>
              </a:extLst>
            </p:cNvPr>
            <p:cNvSpPr/>
            <p:nvPr/>
          </p:nvSpPr>
          <p:spPr>
            <a:xfrm>
              <a:off x="7452848" y="1678589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xmlns="" id="{DDC2E2CF-EAC0-4AFC-BA8E-3DC5C02482D4}"/>
                </a:ext>
              </a:extLst>
            </p:cNvPr>
            <p:cNvGrpSpPr/>
            <p:nvPr/>
          </p:nvGrpSpPr>
          <p:grpSpPr>
            <a:xfrm>
              <a:off x="8219881" y="1674435"/>
              <a:ext cx="561571" cy="45719"/>
              <a:chOff x="8365337" y="5687157"/>
              <a:chExt cx="561571" cy="45719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xmlns="" id="{F6E63358-D224-475B-9171-E1C6B2C7EAE7}"/>
                  </a:ext>
                </a:extLst>
              </p:cNvPr>
              <p:cNvSpPr/>
              <p:nvPr/>
            </p:nvSpPr>
            <p:spPr>
              <a:xfrm>
                <a:off x="8770047" y="5687157"/>
                <a:ext cx="15686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xmlns="" id="{EE7D3BB4-48F7-4876-9E38-ACB61B02E439}"/>
                  </a:ext>
                </a:extLst>
              </p:cNvPr>
              <p:cNvSpPr/>
              <p:nvPr/>
            </p:nvSpPr>
            <p:spPr>
              <a:xfrm>
                <a:off x="8365337" y="5687157"/>
                <a:ext cx="15686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9612372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1C128A0-D9A9-4EB3-B792-B61F6AE95205}"/>
              </a:ext>
            </a:extLst>
          </p:cNvPr>
          <p:cNvSpPr txBox="1"/>
          <p:nvPr/>
        </p:nvSpPr>
        <p:spPr>
          <a:xfrm>
            <a:off x="436052" y="1139801"/>
            <a:ext cx="924320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코드 복사 금지 </a:t>
            </a:r>
            <a:r>
              <a:rPr lang="en-US" altLang="ko-KR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코드 유사성 검사 진행</a:t>
            </a:r>
            <a:r>
              <a:rPr lang="en-US" altLang="ko-KR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b="1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 프로젝트에서 제공되거나 작성되는 파일은 인터넷을 통해서 외부로 유출을 금지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모니터링 중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 프로젝트는 평가의 연장으로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팀원들의 협업을 통해서만 진행되어야 합니다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b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모든 문제는 팀 내에서의 해결을 기본 원칙으로 합니다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 </a:t>
            </a:r>
            <a:b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강사를 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Mentor(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기술전문가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조언을 받으실 수 있습니다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b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 프로젝트는 혼자 하는 프로젝트가 아닙니다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한 명의 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free-rider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도 없이 모두가 참여하여 수행해야 합니다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b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ko-KR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342" y="188641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8. </a:t>
            </a:r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프로젝트 관리 </a:t>
            </a:r>
            <a:r>
              <a:rPr lang="en-US" altLang="ko-KR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</a:t>
            </a:r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유의사항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05964" y="4756175"/>
            <a:ext cx="799449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666666"/>
                </a:solidFill>
                <a:latin typeface="나눔손글씨 붓 OTF" panose="03040600000000000000" pitchFamily="66" charset="-127"/>
                <a:ea typeface="나눔손글씨 붓 OTF" panose="03040600000000000000" pitchFamily="66" charset="-127"/>
              </a:rPr>
              <a:t>“만일 모든 사람이 같이 움직이고 있다면 </a:t>
            </a:r>
            <a:r>
              <a:rPr lang="en-US" altLang="ko-KR" sz="2800" dirty="0">
                <a:solidFill>
                  <a:srgbClr val="666666"/>
                </a:solidFill>
                <a:latin typeface="나눔손글씨 붓 OTF" panose="03040600000000000000" pitchFamily="66" charset="-127"/>
                <a:ea typeface="나눔손글씨 붓 OTF" panose="03040600000000000000" pitchFamily="66" charset="-127"/>
              </a:rPr>
              <a:t>, </a:t>
            </a:r>
            <a:r>
              <a:rPr lang="ko-KR" altLang="en-US" sz="2800">
                <a:solidFill>
                  <a:srgbClr val="666666"/>
                </a:solidFill>
                <a:latin typeface="나눔손글씨 붓 OTF" panose="03040600000000000000" pitchFamily="66" charset="-127"/>
                <a:ea typeface="나눔손글씨 붓 OTF" panose="03040600000000000000" pitchFamily="66" charset="-127"/>
              </a:rPr>
              <a:t>성공은 따 논 당상이다”</a:t>
            </a:r>
            <a:r>
              <a:rPr lang="en-US" altLang="ko-KR" sz="2800" dirty="0">
                <a:solidFill>
                  <a:srgbClr val="666666"/>
                </a:solidFill>
                <a:latin typeface="나눔손글씨 붓 OTF" panose="03040600000000000000" pitchFamily="66" charset="-127"/>
                <a:ea typeface="나눔손글씨 붓 OTF" panose="03040600000000000000" pitchFamily="66" charset="-127"/>
              </a:rPr>
              <a:t/>
            </a:r>
            <a:br>
              <a:rPr lang="en-US" altLang="ko-KR" sz="2800" dirty="0">
                <a:solidFill>
                  <a:srgbClr val="666666"/>
                </a:solidFill>
                <a:latin typeface="나눔손글씨 붓 OTF" panose="03040600000000000000" pitchFamily="66" charset="-127"/>
                <a:ea typeface="나눔손글씨 붓 OTF" panose="03040600000000000000" pitchFamily="66" charset="-127"/>
              </a:rPr>
            </a:br>
            <a:r>
              <a:rPr lang="en-US" altLang="ko-KR" sz="2800" dirty="0">
                <a:solidFill>
                  <a:srgbClr val="666666"/>
                </a:solidFill>
                <a:latin typeface="나눔손글씨 붓 OTF" panose="03040600000000000000" pitchFamily="66" charset="-127"/>
                <a:ea typeface="나눔손글씨 붓 OTF" panose="03040600000000000000" pitchFamily="66" charset="-127"/>
              </a:rPr>
              <a:t>                                                        -</a:t>
            </a:r>
            <a:r>
              <a:rPr lang="ko-KR" altLang="en-US" sz="2800">
                <a:solidFill>
                  <a:srgbClr val="666666"/>
                </a:solidFill>
                <a:latin typeface="나눔손글씨 붓 OTF" panose="03040600000000000000" pitchFamily="66" charset="-127"/>
                <a:ea typeface="나눔손글씨 붓 OTF" panose="03040600000000000000" pitchFamily="66" charset="-127"/>
              </a:rPr>
              <a:t>헨리 포드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3453574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4342" y="188641"/>
            <a:ext cx="5224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8. </a:t>
            </a:r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프로젝트 관리 </a:t>
            </a:r>
            <a:r>
              <a:rPr lang="en-US" altLang="ko-KR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진행</a:t>
            </a:r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가이드</a:t>
            </a:r>
          </a:p>
          <a:p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16</a:t>
            </a:fld>
            <a:endParaRPr lang="ko-KR" altLang="en-US" dirty="0"/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xmlns="" id="{BAD0565A-B1AC-4117-97D2-53B0285CE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661201"/>
              </p:ext>
            </p:extLst>
          </p:nvPr>
        </p:nvGraphicFramePr>
        <p:xfrm>
          <a:off x="357818" y="736892"/>
          <a:ext cx="9098417" cy="596466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922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24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44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33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96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627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2615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일정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주요 내용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35998" marB="35998" anchor="ctr"/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활동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산출물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000" b="1" dirty="0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활용시스템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평가기준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000" b="1" dirty="0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비중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15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04</a:t>
                      </a: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19</a:t>
                      </a: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</a:t>
                      </a: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금</a:t>
                      </a: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 소개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 개요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9055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04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계획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 계획서 작성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모듈 별 구체적 프로젝트 계획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업무 분장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계획서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Collab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작성여부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(5%)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extLst>
                  <a:ext uri="{0D108BD9-81ED-4DB2-BD59-A6C34878D82A}">
                    <a16:rowId xmlns:a16="http://schemas.microsoft.com/office/drawing/2014/main" xmlns="" val="682370920"/>
                  </a:ext>
                </a:extLst>
              </a:tr>
              <a:tr h="921641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요구사항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요구사항 분석 개요 파악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요구사항 명세서 작성</a:t>
                      </a: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모듈 별 </a:t>
                      </a: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Protocol </a:t>
                      </a: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정의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80975" marR="0" indent="-180975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ko-KR" altLang="en-US" sz="10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요구사항 명세서 작성 </a:t>
                      </a:r>
                      <a:endParaRPr lang="en-US" altLang="ko-KR" sz="1000" baseline="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ko-KR" altLang="en-US" sz="10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모듈 별 </a:t>
                      </a:r>
                      <a:r>
                        <a:rPr lang="en-US" altLang="ko-KR" sz="10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Protocol </a:t>
                      </a:r>
                      <a:r>
                        <a:rPr lang="ko-KR" altLang="en-US" sz="10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정의</a:t>
                      </a: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요구사항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명세서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Jira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모듈평가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(10%)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3711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설계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설계 개요 파악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설계 모델링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ko-KR" altLang="en-US" sz="10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최상위 아키텍처 정의</a:t>
                      </a:r>
                      <a:endParaRPr lang="en-US" altLang="ko-KR" sz="1000" baseline="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ko-KR" altLang="en-US" sz="1000" baseline="0" dirty="0">
                          <a:solidFill>
                            <a:schemeClr val="dk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시퀀스 다이어그램</a:t>
                      </a:r>
                      <a:endParaRPr lang="en-US" altLang="ko-KR" sz="1000" baseline="0" dirty="0">
                        <a:solidFill>
                          <a:schemeClr val="dk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ko-KR" altLang="en-US" sz="1000" baseline="0" dirty="0">
                          <a:solidFill>
                            <a:schemeClr val="dk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프로토콜 정의</a:t>
                      </a:r>
                      <a:endParaRPr lang="en-US" altLang="ko-KR" sz="1000" baseline="0" dirty="0">
                        <a:solidFill>
                          <a:schemeClr val="dk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DB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설계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구현일정 계획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HLD</a:t>
                      </a:r>
                      <a:br>
                        <a:rPr lang="en-US" altLang="ko-KR" sz="10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aseline="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Collab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모듈평가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0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(10%)</a:t>
                      </a:r>
                    </a:p>
                  </a:txBody>
                  <a:tcPr marL="91443" marR="91443" marT="17999" marB="17999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200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04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~25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구현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&amp;</a:t>
                      </a:r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테스트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구현 및 테스트 개요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Embedded Software </a:t>
                      </a: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개발 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 목표 시스템 통합</a:t>
                      </a:r>
                      <a:r>
                        <a:rPr lang="ko-KR" altLang="en-US" sz="10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완료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기능별 모듈 개발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통합 </a:t>
                      </a: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S/W </a:t>
                      </a:r>
                      <a:r>
                        <a:rPr lang="ko-KR" altLang="en-US" sz="100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개발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소스코드</a:t>
                      </a: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20%)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6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테스트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단위 테스트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&amp;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통합테스트</a:t>
                      </a: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180975" marR="0" indent="-180975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개발 </a:t>
                      </a: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S/W </a:t>
                      </a:r>
                      <a:r>
                        <a:rPr lang="ko-KR" altLang="en-US" sz="100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테스팅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완성품</a:t>
                      </a: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TC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구현여부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&amp;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예외처리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(5%)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20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04</a:t>
                      </a: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25</a:t>
                      </a: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</a:t>
                      </a: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16:00</a:t>
                      </a: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미로 찾기 미션 테스트</a:t>
                      </a:r>
                    </a:p>
                  </a:txBody>
                  <a:tcPr marL="91443" marR="91443" marT="17999" marB="17999" anchor="ctr"/>
                </a:tc>
                <a:tc rowSpan="3">
                  <a:txBody>
                    <a:bodyPr/>
                    <a:lstStyle/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최종 발표 자료 제출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최종 소스코드 제출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시연 동영상 제출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 rowSpan="2"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 종료보고서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ppt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 rowSpan="2"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최종발표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(10%)</a:t>
                      </a:r>
                    </a:p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기본구현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(5%)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(15%)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9928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04</a:t>
                      </a: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r>
                        <a:rPr lang="en-US" altLang="ko-KR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</a:t>
                      </a: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일 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최종 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발표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80975" marR="0" indent="-180975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 종료 보고서 발표</a:t>
                      </a:r>
                      <a:endParaRPr lang="en-US" altLang="ko-KR" sz="10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라인 트레이서 꼬리잡기 대항전</a:t>
                      </a:r>
                    </a:p>
                  </a:txBody>
                  <a:tcPr marL="91443" marR="91443" marT="17999" marB="17999" anchor="ctr"/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80975" indent="-180975" latinLnBrk="1">
                        <a:lnSpc>
                          <a:spcPct val="140000"/>
                        </a:lnSpc>
                        <a:buFont typeface="Wingdings" pitchFamily="2" charset="2"/>
                        <a:buChar char="Ø"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91443" marR="91443" marT="17999" marB="17999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 (20%)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1443" marR="91443" marT="17999" marB="17999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595696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4342" y="188641"/>
            <a:ext cx="506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8. </a:t>
            </a:r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프로젝트 관리 </a:t>
            </a:r>
            <a:r>
              <a:rPr lang="en-US" altLang="ko-KR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Project </a:t>
            </a:r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 툴 사용</a:t>
            </a:r>
          </a:p>
          <a:p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17</a:t>
            </a:fld>
            <a:endParaRPr lang="ko-KR" altLang="en-US" dirty="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xmlns="" id="{6AA5EBA2-0537-4F16-ACE5-D8D1FB1E1479}"/>
              </a:ext>
            </a:extLst>
          </p:cNvPr>
          <p:cNvSpPr/>
          <p:nvPr/>
        </p:nvSpPr>
        <p:spPr>
          <a:xfrm>
            <a:off x="1178396" y="1443552"/>
            <a:ext cx="6920166" cy="961794"/>
          </a:xfrm>
          <a:custGeom>
            <a:avLst/>
            <a:gdLst>
              <a:gd name="connsiteX0" fmla="*/ 0 w 6604000"/>
              <a:gd name="connsiteY0" fmla="*/ 240449 h 961794"/>
              <a:gd name="connsiteX1" fmla="*/ 6123103 w 6604000"/>
              <a:gd name="connsiteY1" fmla="*/ 240449 h 961794"/>
              <a:gd name="connsiteX2" fmla="*/ 6123103 w 6604000"/>
              <a:gd name="connsiteY2" fmla="*/ 0 h 961794"/>
              <a:gd name="connsiteX3" fmla="*/ 6604000 w 6604000"/>
              <a:gd name="connsiteY3" fmla="*/ 480897 h 961794"/>
              <a:gd name="connsiteX4" fmla="*/ 6123103 w 6604000"/>
              <a:gd name="connsiteY4" fmla="*/ 961794 h 961794"/>
              <a:gd name="connsiteX5" fmla="*/ 6123103 w 6604000"/>
              <a:gd name="connsiteY5" fmla="*/ 721346 h 961794"/>
              <a:gd name="connsiteX6" fmla="*/ 0 w 6604000"/>
              <a:gd name="connsiteY6" fmla="*/ 721346 h 961794"/>
              <a:gd name="connsiteX7" fmla="*/ 0 w 6604000"/>
              <a:gd name="connsiteY7" fmla="*/ 240449 h 96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04000" h="961794">
                <a:moveTo>
                  <a:pt x="0" y="240449"/>
                </a:moveTo>
                <a:lnTo>
                  <a:pt x="6123103" y="240449"/>
                </a:lnTo>
                <a:lnTo>
                  <a:pt x="6123103" y="0"/>
                </a:lnTo>
                <a:lnTo>
                  <a:pt x="6604000" y="480897"/>
                </a:lnTo>
                <a:lnTo>
                  <a:pt x="6123103" y="961794"/>
                </a:lnTo>
                <a:lnTo>
                  <a:pt x="6123103" y="721346"/>
                </a:lnTo>
                <a:lnTo>
                  <a:pt x="0" y="721346"/>
                </a:lnTo>
                <a:lnTo>
                  <a:pt x="0" y="2404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289979" rIns="494448" bIns="393133" numCol="1" spcCol="1270" anchor="ctr" anchorCtr="0">
            <a:noAutofit/>
          </a:bodyPr>
          <a:lstStyle/>
          <a:p>
            <a:pPr marL="0" lvl="0" indent="0" algn="l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요구사항</a:t>
            </a:r>
            <a:r>
              <a:rPr lang="en-US" altLang="ko-KR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모형</a:t>
            </a:r>
            <a:r>
              <a:rPr lang="en-US" altLang="ko-KR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로드맵 </a:t>
            </a:r>
            <a:r>
              <a:rPr lang="en-US" altLang="ko-KR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&amp; </a:t>
            </a:r>
            <a:r>
              <a:rPr lang="ko-KR" altLang="en-US" sz="1300" kern="12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회고</a:t>
            </a:r>
            <a:endParaRPr lang="ko-KR" altLang="en-US" sz="1300" kern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xmlns="" id="{CC293133-83B0-460A-98FE-BD0F3078697A}"/>
              </a:ext>
            </a:extLst>
          </p:cNvPr>
          <p:cNvSpPr/>
          <p:nvPr/>
        </p:nvSpPr>
        <p:spPr>
          <a:xfrm>
            <a:off x="1178396" y="2185234"/>
            <a:ext cx="2034032" cy="1852769"/>
          </a:xfrm>
          <a:custGeom>
            <a:avLst/>
            <a:gdLst>
              <a:gd name="connsiteX0" fmla="*/ 0 w 2034032"/>
              <a:gd name="connsiteY0" fmla="*/ 0 h 1852769"/>
              <a:gd name="connsiteX1" fmla="*/ 2034032 w 2034032"/>
              <a:gd name="connsiteY1" fmla="*/ 0 h 1852769"/>
              <a:gd name="connsiteX2" fmla="*/ 2034032 w 2034032"/>
              <a:gd name="connsiteY2" fmla="*/ 1852769 h 1852769"/>
              <a:gd name="connsiteX3" fmla="*/ 0 w 2034032"/>
              <a:gd name="connsiteY3" fmla="*/ 1852769 h 1852769"/>
              <a:gd name="connsiteX4" fmla="*/ 0 w 2034032"/>
              <a:gd name="connsiteY4" fmla="*/ 0 h 185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32" h="1852769">
                <a:moveTo>
                  <a:pt x="0" y="0"/>
                </a:moveTo>
                <a:lnTo>
                  <a:pt x="2034032" y="0"/>
                </a:lnTo>
                <a:lnTo>
                  <a:pt x="2034032" y="1852769"/>
                </a:lnTo>
                <a:lnTo>
                  <a:pt x="0" y="1852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l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Collabtive</a:t>
            </a:r>
            <a:r>
              <a:rPr lang="en-US" altLang="ko-KR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문서관리</a:t>
            </a:r>
            <a:r>
              <a:rPr lang="en-US" altLang="ko-KR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SDP</a:t>
            </a:r>
            <a:endParaRPr lang="en-US" altLang="ko-KR" sz="1400" kern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ko-KR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SRS</a:t>
            </a:r>
          </a:p>
          <a:p>
            <a:pPr marL="800100" lvl="1" indent="-342900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SDD</a:t>
            </a:r>
          </a:p>
          <a:p>
            <a:pPr marL="800100" lvl="1" indent="-342900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STP</a:t>
            </a:r>
          </a:p>
          <a:p>
            <a:pPr marL="800100" lvl="1" indent="-342900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STR</a:t>
            </a:r>
          </a:p>
          <a:p>
            <a:pPr marL="800100" lvl="1" indent="-342900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ko-KR" altLang="en-US" sz="1600" kern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xmlns="" id="{067521AB-A8AB-495E-B41C-BDF7861D9366}"/>
              </a:ext>
            </a:extLst>
          </p:cNvPr>
          <p:cNvSpPr/>
          <p:nvPr/>
        </p:nvSpPr>
        <p:spPr>
          <a:xfrm>
            <a:off x="3212427" y="1764150"/>
            <a:ext cx="4944135" cy="961794"/>
          </a:xfrm>
          <a:custGeom>
            <a:avLst/>
            <a:gdLst>
              <a:gd name="connsiteX0" fmla="*/ 0 w 4569968"/>
              <a:gd name="connsiteY0" fmla="*/ 240449 h 961794"/>
              <a:gd name="connsiteX1" fmla="*/ 4089071 w 4569968"/>
              <a:gd name="connsiteY1" fmla="*/ 240449 h 961794"/>
              <a:gd name="connsiteX2" fmla="*/ 4089071 w 4569968"/>
              <a:gd name="connsiteY2" fmla="*/ 0 h 961794"/>
              <a:gd name="connsiteX3" fmla="*/ 4569968 w 4569968"/>
              <a:gd name="connsiteY3" fmla="*/ 480897 h 961794"/>
              <a:gd name="connsiteX4" fmla="*/ 4089071 w 4569968"/>
              <a:gd name="connsiteY4" fmla="*/ 961794 h 961794"/>
              <a:gd name="connsiteX5" fmla="*/ 4089071 w 4569968"/>
              <a:gd name="connsiteY5" fmla="*/ 721346 h 961794"/>
              <a:gd name="connsiteX6" fmla="*/ 0 w 4569968"/>
              <a:gd name="connsiteY6" fmla="*/ 721346 h 961794"/>
              <a:gd name="connsiteX7" fmla="*/ 0 w 4569968"/>
              <a:gd name="connsiteY7" fmla="*/ 240449 h 96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9968" h="961794">
                <a:moveTo>
                  <a:pt x="0" y="240449"/>
                </a:moveTo>
                <a:lnTo>
                  <a:pt x="4089071" y="240449"/>
                </a:lnTo>
                <a:lnTo>
                  <a:pt x="4089071" y="0"/>
                </a:lnTo>
                <a:lnTo>
                  <a:pt x="4569968" y="480897"/>
                </a:lnTo>
                <a:lnTo>
                  <a:pt x="4089071" y="961794"/>
                </a:lnTo>
                <a:lnTo>
                  <a:pt x="4089071" y="721346"/>
                </a:lnTo>
                <a:lnTo>
                  <a:pt x="0" y="721346"/>
                </a:lnTo>
                <a:lnTo>
                  <a:pt x="0" y="2404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289979" rIns="494448" bIns="393133" numCol="1" spcCol="1270" anchor="ctr" anchorCtr="0">
            <a:noAutofit/>
          </a:bodyPr>
          <a:lstStyle/>
          <a:p>
            <a:pPr marL="0" lvl="0" indent="0" algn="l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유저스토리</a:t>
            </a:r>
            <a:r>
              <a:rPr lang="en-US" altLang="ko-KR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300" kern="12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백로그</a:t>
            </a:r>
            <a:r>
              <a:rPr lang="ko-KR" altLang="en-US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&amp; </a:t>
            </a:r>
            <a:r>
              <a:rPr lang="ko-KR" altLang="en-US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프로젝트 </a:t>
            </a:r>
            <a:r>
              <a:rPr lang="ko-KR" altLang="en-US" sz="1300" kern="12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상태 관리</a:t>
            </a:r>
            <a:endParaRPr lang="ko-KR" altLang="en-US" sz="1300" kern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xmlns="" id="{62D6B72F-4450-43CD-9F0A-69CA8DF69F8E}"/>
              </a:ext>
            </a:extLst>
          </p:cNvPr>
          <p:cNvSpPr/>
          <p:nvPr/>
        </p:nvSpPr>
        <p:spPr>
          <a:xfrm>
            <a:off x="3212428" y="2505832"/>
            <a:ext cx="2034032" cy="1852769"/>
          </a:xfrm>
          <a:custGeom>
            <a:avLst/>
            <a:gdLst>
              <a:gd name="connsiteX0" fmla="*/ 0 w 2034032"/>
              <a:gd name="connsiteY0" fmla="*/ 0 h 1852769"/>
              <a:gd name="connsiteX1" fmla="*/ 2034032 w 2034032"/>
              <a:gd name="connsiteY1" fmla="*/ 0 h 1852769"/>
              <a:gd name="connsiteX2" fmla="*/ 2034032 w 2034032"/>
              <a:gd name="connsiteY2" fmla="*/ 1852769 h 1852769"/>
              <a:gd name="connsiteX3" fmla="*/ 0 w 2034032"/>
              <a:gd name="connsiteY3" fmla="*/ 1852769 h 1852769"/>
              <a:gd name="connsiteX4" fmla="*/ 0 w 2034032"/>
              <a:gd name="connsiteY4" fmla="*/ 0 h 185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32" h="1852769">
                <a:moveTo>
                  <a:pt x="0" y="0"/>
                </a:moveTo>
                <a:lnTo>
                  <a:pt x="2034032" y="0"/>
                </a:lnTo>
                <a:lnTo>
                  <a:pt x="2034032" y="1852769"/>
                </a:lnTo>
                <a:lnTo>
                  <a:pt x="0" y="1852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0" lvl="0" indent="0" algn="l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6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Jira Software</a:t>
            </a:r>
            <a:r>
              <a:rPr lang="en-US" altLang="ko-KR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이슈관리</a:t>
            </a:r>
            <a:r>
              <a:rPr lang="en-US" altLang="ko-KR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600" kern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742950" lvl="1" indent="-285750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버그추적</a:t>
            </a:r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742950" lvl="1" indent="-285750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ko-KR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Task </a:t>
            </a:r>
            <a:r>
              <a:rPr lang="ko-KR" altLang="en-US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endParaRPr lang="en-US" altLang="ko-KR" sz="1400" kern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742950" lvl="1" indent="-285750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User Story</a:t>
            </a:r>
          </a:p>
          <a:p>
            <a:pPr marL="742950" lvl="1" indent="-285750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ko-KR" altLang="en-US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기능 개선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xmlns="" id="{9AF3C55B-5574-44DA-937D-1F4F34DF5F73}"/>
              </a:ext>
            </a:extLst>
          </p:cNvPr>
          <p:cNvSpPr/>
          <p:nvPr/>
        </p:nvSpPr>
        <p:spPr>
          <a:xfrm>
            <a:off x="5246459" y="2084748"/>
            <a:ext cx="2910103" cy="961794"/>
          </a:xfrm>
          <a:custGeom>
            <a:avLst/>
            <a:gdLst>
              <a:gd name="connsiteX0" fmla="*/ 0 w 2535936"/>
              <a:gd name="connsiteY0" fmla="*/ 240449 h 961794"/>
              <a:gd name="connsiteX1" fmla="*/ 2055039 w 2535936"/>
              <a:gd name="connsiteY1" fmla="*/ 240449 h 961794"/>
              <a:gd name="connsiteX2" fmla="*/ 2055039 w 2535936"/>
              <a:gd name="connsiteY2" fmla="*/ 0 h 961794"/>
              <a:gd name="connsiteX3" fmla="*/ 2535936 w 2535936"/>
              <a:gd name="connsiteY3" fmla="*/ 480897 h 961794"/>
              <a:gd name="connsiteX4" fmla="*/ 2055039 w 2535936"/>
              <a:gd name="connsiteY4" fmla="*/ 961794 h 961794"/>
              <a:gd name="connsiteX5" fmla="*/ 2055039 w 2535936"/>
              <a:gd name="connsiteY5" fmla="*/ 721346 h 961794"/>
              <a:gd name="connsiteX6" fmla="*/ 0 w 2535936"/>
              <a:gd name="connsiteY6" fmla="*/ 721346 h 961794"/>
              <a:gd name="connsiteX7" fmla="*/ 0 w 2535936"/>
              <a:gd name="connsiteY7" fmla="*/ 240449 h 96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5936" h="961794">
                <a:moveTo>
                  <a:pt x="0" y="240449"/>
                </a:moveTo>
                <a:lnTo>
                  <a:pt x="2055039" y="240449"/>
                </a:lnTo>
                <a:lnTo>
                  <a:pt x="2055039" y="0"/>
                </a:lnTo>
                <a:lnTo>
                  <a:pt x="2535936" y="480897"/>
                </a:lnTo>
                <a:lnTo>
                  <a:pt x="2055039" y="961794"/>
                </a:lnTo>
                <a:lnTo>
                  <a:pt x="2055039" y="721346"/>
                </a:lnTo>
                <a:lnTo>
                  <a:pt x="0" y="721346"/>
                </a:lnTo>
                <a:lnTo>
                  <a:pt x="0" y="2404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289979" rIns="494448" bIns="393133" numCol="1" spcCol="1270" anchor="ctr" anchorCtr="0">
            <a:noAutofit/>
          </a:bodyPr>
          <a:lstStyle/>
          <a:p>
            <a:pPr marL="0" lvl="0" indent="0" algn="l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Git </a:t>
            </a:r>
            <a:r>
              <a:rPr lang="ko-KR" altLang="en-US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워크플로우</a:t>
            </a:r>
            <a:r>
              <a:rPr lang="en-US" altLang="ko-KR" sz="13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300" kern="120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코드리뷰</a:t>
            </a:r>
            <a:endParaRPr lang="ko-KR" altLang="en-US" sz="1300" kern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xmlns="" id="{41BF745A-BC41-4522-B641-EE65ED816837}"/>
              </a:ext>
            </a:extLst>
          </p:cNvPr>
          <p:cNvSpPr/>
          <p:nvPr/>
        </p:nvSpPr>
        <p:spPr>
          <a:xfrm>
            <a:off x="5246460" y="2826430"/>
            <a:ext cx="2034032" cy="1825654"/>
          </a:xfrm>
          <a:custGeom>
            <a:avLst/>
            <a:gdLst>
              <a:gd name="connsiteX0" fmla="*/ 0 w 2034032"/>
              <a:gd name="connsiteY0" fmla="*/ 0 h 1825654"/>
              <a:gd name="connsiteX1" fmla="*/ 2034032 w 2034032"/>
              <a:gd name="connsiteY1" fmla="*/ 0 h 1825654"/>
              <a:gd name="connsiteX2" fmla="*/ 2034032 w 2034032"/>
              <a:gd name="connsiteY2" fmla="*/ 1825654 h 1825654"/>
              <a:gd name="connsiteX3" fmla="*/ 0 w 2034032"/>
              <a:gd name="connsiteY3" fmla="*/ 1825654 h 1825654"/>
              <a:gd name="connsiteX4" fmla="*/ 0 w 2034032"/>
              <a:gd name="connsiteY4" fmla="*/ 0 h 182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32" h="1825654">
                <a:moveTo>
                  <a:pt x="0" y="0"/>
                </a:moveTo>
                <a:lnTo>
                  <a:pt x="2034032" y="0"/>
                </a:lnTo>
                <a:lnTo>
                  <a:pt x="2034032" y="1825654"/>
                </a:lnTo>
                <a:lnTo>
                  <a:pt x="0" y="182565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0" lvl="0" indent="0" algn="l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6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Gitlab</a:t>
            </a:r>
            <a:r>
              <a:rPr lang="en-US" altLang="ko-KR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형상</a:t>
            </a:r>
            <a:r>
              <a:rPr lang="ko-KR" altLang="en-US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r>
              <a:rPr lang="en-US" altLang="ko-KR" sz="1400" kern="1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600" kern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742950" lvl="1" indent="-285750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버전관리</a:t>
            </a:r>
            <a:endParaRPr lang="ko-KR" altLang="en-US" sz="1400" kern="1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63696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4342" y="188641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9. 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</a:t>
            </a:r>
            <a:r>
              <a:rPr lang="ko-KR" altLang="en-US" sz="2400" b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관리 </a:t>
            </a:r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– </a:t>
            </a:r>
            <a:r>
              <a:rPr lang="ko-KR" altLang="en-US" sz="2400" b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조 구성</a:t>
            </a:r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6" name="AutoShape 38">
            <a:extLst>
              <a:ext uri="{FF2B5EF4-FFF2-40B4-BE49-F238E27FC236}">
                <a16:creationId xmlns:a16="http://schemas.microsoft.com/office/drawing/2014/main" xmlns="" id="{A6DAD255-4101-46A1-8725-DBE5FF295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31" y="2710672"/>
            <a:ext cx="4586946" cy="2463493"/>
          </a:xfrm>
          <a:prstGeom prst="flowChartAlternateProcess">
            <a:avLst/>
          </a:prstGeom>
          <a:noFill/>
          <a:ln w="28575">
            <a:solidFill>
              <a:srgbClr val="B2B2B2"/>
            </a:solidFill>
            <a:prstDash val="sysDot"/>
            <a:miter lim="800000"/>
            <a:headEnd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xmlns="" id="{964D9C00-9891-4C0E-8D00-2D9A467F7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6688" y="4149520"/>
            <a:ext cx="15319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000" rIns="900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90000"/>
              </a:lnSpc>
              <a:buSzPct val="75000"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Box 26">
            <a:extLst>
              <a:ext uri="{FF2B5EF4-FFF2-40B4-BE49-F238E27FC236}">
                <a16:creationId xmlns:a16="http://schemas.microsoft.com/office/drawing/2014/main" xmlns="" id="{9EC7E388-4BFC-474A-8987-8D19B4EC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92" y="939369"/>
            <a:ext cx="299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 구성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( 4~5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Text Box 34">
            <a:extLst>
              <a:ext uri="{FF2B5EF4-FFF2-40B4-BE49-F238E27FC236}">
                <a16:creationId xmlns:a16="http://schemas.microsoft.com/office/drawing/2014/main" xmlns="" id="{6EA86DFE-59C3-4DA1-8CB6-96B58D343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339" y="3020912"/>
            <a:ext cx="15908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Leader</a:t>
            </a:r>
          </a:p>
        </p:txBody>
      </p:sp>
      <p:sp>
        <p:nvSpPr>
          <p:cNvPr id="13" name="Text Box 35">
            <a:extLst>
              <a:ext uri="{FF2B5EF4-FFF2-40B4-BE49-F238E27FC236}">
                <a16:creationId xmlns:a16="http://schemas.microsoft.com/office/drawing/2014/main" xmlns="" id="{234A0FE9-E9F6-4747-911C-A4B2C4929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8506" y="3792208"/>
            <a:ext cx="13192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설계자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 Box 36">
            <a:extLst>
              <a:ext uri="{FF2B5EF4-FFF2-40B4-BE49-F238E27FC236}">
                <a16:creationId xmlns:a16="http://schemas.microsoft.com/office/drawing/2014/main" xmlns="" id="{812CCB90-410D-4B3E-8275-77B1C9E4C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7839" y="4531716"/>
            <a:ext cx="1470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래픽 25" descr="사용자">
            <a:extLst>
              <a:ext uri="{FF2B5EF4-FFF2-40B4-BE49-F238E27FC236}">
                <a16:creationId xmlns:a16="http://schemas.microsoft.com/office/drawing/2014/main" xmlns="" id="{2A294F54-7C85-45CD-8548-2F7E6F7198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16494" y="2874080"/>
            <a:ext cx="694496" cy="694496"/>
          </a:xfrm>
          <a:prstGeom prst="rect">
            <a:avLst/>
          </a:prstGeom>
        </p:spPr>
      </p:pic>
      <p:pic>
        <p:nvPicPr>
          <p:cNvPr id="28" name="그래픽 27" descr="사용자">
            <a:extLst>
              <a:ext uri="{FF2B5EF4-FFF2-40B4-BE49-F238E27FC236}">
                <a16:creationId xmlns:a16="http://schemas.microsoft.com/office/drawing/2014/main" xmlns="" id="{86F7B8AB-B234-45C2-8AC9-F12FBF980B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70374" y="3568576"/>
            <a:ext cx="694496" cy="694496"/>
          </a:xfrm>
          <a:prstGeom prst="rect">
            <a:avLst/>
          </a:prstGeom>
        </p:spPr>
      </p:pic>
      <p:pic>
        <p:nvPicPr>
          <p:cNvPr id="29" name="그래픽 28" descr="사용자">
            <a:extLst>
              <a:ext uri="{FF2B5EF4-FFF2-40B4-BE49-F238E27FC236}">
                <a16:creationId xmlns:a16="http://schemas.microsoft.com/office/drawing/2014/main" xmlns="" id="{32BE2E19-B04C-4A96-9CA7-1E89F2D19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70374" y="4296686"/>
            <a:ext cx="694496" cy="694496"/>
          </a:xfrm>
          <a:prstGeom prst="rect">
            <a:avLst/>
          </a:prstGeom>
        </p:spPr>
      </p:pic>
      <p:pic>
        <p:nvPicPr>
          <p:cNvPr id="30" name="그래픽 29" descr="사용자">
            <a:extLst>
              <a:ext uri="{FF2B5EF4-FFF2-40B4-BE49-F238E27FC236}">
                <a16:creationId xmlns:a16="http://schemas.microsoft.com/office/drawing/2014/main" xmlns="" id="{474EDBB2-B8E1-4C94-A3BF-8160EC98E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55951" y="3523843"/>
            <a:ext cx="694496" cy="694496"/>
          </a:xfrm>
          <a:prstGeom prst="rect">
            <a:avLst/>
          </a:prstGeom>
        </p:spPr>
      </p:pic>
      <p:pic>
        <p:nvPicPr>
          <p:cNvPr id="31" name="그래픽 30" descr="사용자">
            <a:extLst>
              <a:ext uri="{FF2B5EF4-FFF2-40B4-BE49-F238E27FC236}">
                <a16:creationId xmlns:a16="http://schemas.microsoft.com/office/drawing/2014/main" xmlns="" id="{C73257CA-2D36-450A-BFE3-34ED85F58E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55951" y="4328907"/>
            <a:ext cx="694496" cy="694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0277" y="1373195"/>
            <a:ext cx="8820615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한 조는 하나의 자동차를 구현한다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미로 찾기 및 라인 트레이서 꼬리잡기를 구현한다</a:t>
            </a:r>
            <a:r>
              <a:rPr lang="en-US" altLang="ko-KR" dirty="0"/>
              <a:t>. </a:t>
            </a:r>
          </a:p>
        </p:txBody>
      </p:sp>
      <p:cxnSp>
        <p:nvCxnSpPr>
          <p:cNvPr id="4" name="직선 연결선 3"/>
          <p:cNvCxnSpPr>
            <a:stCxn id="6" idx="3"/>
          </p:cNvCxnSpPr>
          <p:nvPr/>
        </p:nvCxnSpPr>
        <p:spPr>
          <a:xfrm flipV="1">
            <a:off x="5307977" y="3942418"/>
            <a:ext cx="1025916" cy="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Alphabot2-pi-3.jpg">
            <a:extLst>
              <a:ext uri="{FF2B5EF4-FFF2-40B4-BE49-F238E27FC236}">
                <a16:creationId xmlns:a16="http://schemas.microsoft.com/office/drawing/2014/main" xmlns="" id="{BBB2B5D1-8C17-4C1A-855D-D0D0C58CC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000" t="13808" r="17877" b="13110"/>
          <a:stretch/>
        </p:blipFill>
        <p:spPr bwMode="auto">
          <a:xfrm>
            <a:off x="6680622" y="2889937"/>
            <a:ext cx="1609489" cy="19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3618903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4342" y="188641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10. 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개발환경</a:t>
            </a:r>
          </a:p>
        </p:txBody>
      </p:sp>
      <p:sp>
        <p:nvSpPr>
          <p:cNvPr id="8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19</a:t>
            </a:fld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4929" y="1427491"/>
            <a:ext cx="1242088" cy="124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57285" y="1119714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Internet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공유기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4075123" y="3915315"/>
            <a:ext cx="1245641" cy="12456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00851" y="4889659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Gateway(R-Pi)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09628" y="3777811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라즈베리파이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Wlan0 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설정 필요함</a:t>
            </a:r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5270" y="2713296"/>
            <a:ext cx="1157380" cy="62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05054" y="4661806"/>
            <a:ext cx="937411" cy="86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7123732" y="552977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Micro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USB 5V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전원</a:t>
            </a:r>
          </a:p>
        </p:txBody>
      </p:sp>
      <p:sp>
        <p:nvSpPr>
          <p:cNvPr id="29" name="자유형 28"/>
          <p:cNvSpPr/>
          <p:nvPr/>
        </p:nvSpPr>
        <p:spPr bwMode="auto">
          <a:xfrm>
            <a:off x="5159576" y="3887520"/>
            <a:ext cx="2046244" cy="1248360"/>
          </a:xfrm>
          <a:custGeom>
            <a:avLst/>
            <a:gdLst>
              <a:gd name="connsiteX0" fmla="*/ 161 w 2046244"/>
              <a:gd name="connsiteY0" fmla="*/ 261532 h 1248360"/>
              <a:gd name="connsiteX1" fmla="*/ 63535 w 2046244"/>
              <a:gd name="connsiteY1" fmla="*/ 35196 h 1248360"/>
              <a:gd name="connsiteX2" fmla="*/ 389460 w 2046244"/>
              <a:gd name="connsiteY2" fmla="*/ 53303 h 1248360"/>
              <a:gd name="connsiteX3" fmla="*/ 715385 w 2046244"/>
              <a:gd name="connsiteY3" fmla="*/ 533136 h 1248360"/>
              <a:gd name="connsiteX4" fmla="*/ 968882 w 2046244"/>
              <a:gd name="connsiteY4" fmla="*/ 1012970 h 1248360"/>
              <a:gd name="connsiteX5" fmla="*/ 1394394 w 2046244"/>
              <a:gd name="connsiteY5" fmla="*/ 1184986 h 1248360"/>
              <a:gd name="connsiteX6" fmla="*/ 2046244 w 2046244"/>
              <a:gd name="connsiteY6" fmla="*/ 1248360 h 124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6244" h="1248360">
                <a:moveTo>
                  <a:pt x="161" y="261532"/>
                </a:moveTo>
                <a:cubicBezTo>
                  <a:pt x="-594" y="165716"/>
                  <a:pt x="-1348" y="69901"/>
                  <a:pt x="63535" y="35196"/>
                </a:cubicBezTo>
                <a:cubicBezTo>
                  <a:pt x="128418" y="491"/>
                  <a:pt x="280818" y="-29687"/>
                  <a:pt x="389460" y="53303"/>
                </a:cubicBezTo>
                <a:cubicBezTo>
                  <a:pt x="498102" y="136293"/>
                  <a:pt x="618815" y="373192"/>
                  <a:pt x="715385" y="533136"/>
                </a:cubicBezTo>
                <a:cubicBezTo>
                  <a:pt x="811955" y="693080"/>
                  <a:pt x="855714" y="904328"/>
                  <a:pt x="968882" y="1012970"/>
                </a:cubicBezTo>
                <a:cubicBezTo>
                  <a:pt x="1082050" y="1121612"/>
                  <a:pt x="1214834" y="1145754"/>
                  <a:pt x="1394394" y="1184986"/>
                </a:cubicBezTo>
                <a:cubicBezTo>
                  <a:pt x="1573954" y="1224218"/>
                  <a:pt x="1810099" y="1236289"/>
                  <a:pt x="2046244" y="124836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5" name="Picture 4" descr="pc에 대한 이미지 검색결과">
            <a:extLst>
              <a:ext uri="{FF2B5EF4-FFF2-40B4-BE49-F238E27FC236}">
                <a16:creationId xmlns:a16="http://schemas.microsoft.com/office/drawing/2014/main" xmlns="" id="{4F907C51-F8F8-43BD-9FF1-6210F9D8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13359" y="1748269"/>
            <a:ext cx="1102364" cy="110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loud 1">
            <a:extLst>
              <a:ext uri="{FF2B5EF4-FFF2-40B4-BE49-F238E27FC236}">
                <a16:creationId xmlns:a16="http://schemas.microsoft.com/office/drawing/2014/main" xmlns="" id="{1DC20E06-B428-4610-B25C-635ABE0F61F0}"/>
              </a:ext>
            </a:extLst>
          </p:cNvPr>
          <p:cNvSpPr/>
          <p:nvPr/>
        </p:nvSpPr>
        <p:spPr>
          <a:xfrm>
            <a:off x="4209234" y="2774479"/>
            <a:ext cx="1194036" cy="565349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Internet</a:t>
            </a:r>
            <a:endParaRPr lang="en-GB" sz="1200" b="1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3A27DD7-5E30-4B82-ABF3-7E38B1AB7C2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9472" y="3470620"/>
            <a:ext cx="436941" cy="2588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4593BB44-67A9-4E0E-8D0B-CEBDFEDC08A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8969" y="2608793"/>
            <a:ext cx="436941" cy="25887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429A949F-E9BA-4C6A-BC59-EE47CB8B12A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66397" y="2515606"/>
            <a:ext cx="436941" cy="258873"/>
          </a:xfrm>
          <a:prstGeom prst="rect">
            <a:avLst/>
          </a:prstGeom>
        </p:spPr>
      </p:pic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xmlns="" id="{DE3945E3-2C50-4824-ACA7-8C76B4410572}"/>
              </a:ext>
            </a:extLst>
          </p:cNvPr>
          <p:cNvCxnSpPr>
            <a:stCxn id="27" idx="0"/>
            <a:endCxn id="26" idx="1"/>
          </p:cNvCxnSpPr>
          <p:nvPr/>
        </p:nvCxnSpPr>
        <p:spPr>
          <a:xfrm rot="5400000" flipH="1" flipV="1">
            <a:off x="4686400" y="3350769"/>
            <a:ext cx="131394" cy="108309"/>
          </a:xfrm>
          <a:prstGeom prst="curved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xmlns="" id="{2D153D46-6C65-4801-87CE-DF65A22CD7E1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4507856" y="3895502"/>
            <a:ext cx="356095" cy="2407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xmlns="" id="{307E9A25-F05F-441F-B2F2-88DCED3F5601}"/>
              </a:ext>
            </a:extLst>
          </p:cNvPr>
          <p:cNvCxnSpPr>
            <a:cxnSpLocks/>
            <a:stCxn id="26" idx="0"/>
            <a:endCxn id="34" idx="1"/>
          </p:cNvCxnSpPr>
          <p:nvPr/>
        </p:nvCxnSpPr>
        <p:spPr>
          <a:xfrm flipV="1">
            <a:off x="5402275" y="2645043"/>
            <a:ext cx="264122" cy="412111"/>
          </a:xfrm>
          <a:prstGeom prst="curved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xmlns="" id="{6CFB1C7C-2242-4C73-AEA5-7EBF138F4E97}"/>
              </a:ext>
            </a:extLst>
          </p:cNvPr>
          <p:cNvCxnSpPr>
            <a:cxnSpLocks/>
            <a:stCxn id="34" idx="3"/>
            <a:endCxn id="25" idx="1"/>
          </p:cNvCxnSpPr>
          <p:nvPr/>
        </p:nvCxnSpPr>
        <p:spPr>
          <a:xfrm flipV="1">
            <a:off x="6103338" y="2299451"/>
            <a:ext cx="610021" cy="345592"/>
          </a:xfrm>
          <a:prstGeom prst="curved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xmlns="" id="{8ADEADA8-6630-4922-B33D-442EDB4F4B7D}"/>
              </a:ext>
            </a:extLst>
          </p:cNvPr>
          <p:cNvCxnSpPr>
            <a:cxnSpLocks/>
            <a:stCxn id="26" idx="2"/>
            <a:endCxn id="28" idx="2"/>
          </p:cNvCxnSpPr>
          <p:nvPr/>
        </p:nvCxnSpPr>
        <p:spPr>
          <a:xfrm rot="10800000">
            <a:off x="3597440" y="2867666"/>
            <a:ext cx="615498" cy="189488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xmlns="" id="{5B069AEA-73AA-413C-8B6E-83A07B746322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2734451" y="2476436"/>
            <a:ext cx="644519" cy="261794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871E2F7-F64D-4523-8D30-E88013992445}"/>
              </a:ext>
            </a:extLst>
          </p:cNvPr>
          <p:cNvSpPr txBox="1"/>
          <p:nvPr/>
        </p:nvSpPr>
        <p:spPr>
          <a:xfrm>
            <a:off x="4916413" y="2168659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putty</a:t>
            </a:r>
            <a:r>
              <a:rPr lang="ko-KR" altLang="en-US" sz="1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무선 연결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A9ECFDB3-25BD-4F30-891F-4AC163FDDF7E}"/>
              </a:ext>
            </a:extLst>
          </p:cNvPr>
          <p:cNvSpPr/>
          <p:nvPr/>
        </p:nvSpPr>
        <p:spPr>
          <a:xfrm>
            <a:off x="398136" y="1058779"/>
            <a:ext cx="9136157" cy="4840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862494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4342" y="18864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목   차</a:t>
            </a:r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C05FB36-56C0-4A8F-987C-3D84D8DA49B7}"/>
              </a:ext>
            </a:extLst>
          </p:cNvPr>
          <p:cNvSpPr/>
          <p:nvPr/>
        </p:nvSpPr>
        <p:spPr>
          <a:xfrm>
            <a:off x="915279" y="1772816"/>
            <a:ext cx="57606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D4C1780-F3EB-48EA-8A81-731FBF5A4584}"/>
              </a:ext>
            </a:extLst>
          </p:cNvPr>
          <p:cNvSpPr txBox="1"/>
          <p:nvPr/>
        </p:nvSpPr>
        <p:spPr>
          <a:xfrm>
            <a:off x="1563351" y="1798943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프로젝트 미션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850A33C-9EA7-4782-8EB0-AE72A4709E18}"/>
              </a:ext>
            </a:extLst>
          </p:cNvPr>
          <p:cNvSpPr/>
          <p:nvPr/>
        </p:nvSpPr>
        <p:spPr>
          <a:xfrm>
            <a:off x="915279" y="2522488"/>
            <a:ext cx="57606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9BECCE2-9FD4-4E8B-B5FB-677C5CDE3114}"/>
              </a:ext>
            </a:extLst>
          </p:cNvPr>
          <p:cNvSpPr txBox="1"/>
          <p:nvPr/>
        </p:nvSpPr>
        <p:spPr>
          <a:xfrm>
            <a:off x="1563351" y="2548615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프로젝트 성과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EA41942-6B9D-460E-83B0-B7A90B6E6FB8}"/>
              </a:ext>
            </a:extLst>
          </p:cNvPr>
          <p:cNvSpPr/>
          <p:nvPr/>
        </p:nvSpPr>
        <p:spPr>
          <a:xfrm>
            <a:off x="915279" y="3272160"/>
            <a:ext cx="57606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3ACCCCB-C77F-463A-8F47-AFF7E5448861}"/>
              </a:ext>
            </a:extLst>
          </p:cNvPr>
          <p:cNvSpPr txBox="1"/>
          <p:nvPr/>
        </p:nvSpPr>
        <p:spPr>
          <a:xfrm>
            <a:off x="1563351" y="3298287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목표 기술서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1E6785E-9386-4D67-AF63-0EA62AC0E2FF}"/>
              </a:ext>
            </a:extLst>
          </p:cNvPr>
          <p:cNvSpPr/>
          <p:nvPr/>
        </p:nvSpPr>
        <p:spPr>
          <a:xfrm>
            <a:off x="915279" y="3996957"/>
            <a:ext cx="57606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D0B3A67-57B3-4C6E-81C8-D4E69289304B}"/>
              </a:ext>
            </a:extLst>
          </p:cNvPr>
          <p:cNvSpPr txBox="1"/>
          <p:nvPr/>
        </p:nvSpPr>
        <p:spPr>
          <a:xfrm>
            <a:off x="1563351" y="4023084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라인 트레이서 로봇 제어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B05BB9A-83A6-4225-90C5-AC7E76220519}"/>
              </a:ext>
            </a:extLst>
          </p:cNvPr>
          <p:cNvSpPr/>
          <p:nvPr/>
        </p:nvSpPr>
        <p:spPr>
          <a:xfrm>
            <a:off x="915279" y="4732677"/>
            <a:ext cx="57606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84B69FC-BDC0-420B-96D2-CC7E76600D81}"/>
              </a:ext>
            </a:extLst>
          </p:cNvPr>
          <p:cNvSpPr txBox="1"/>
          <p:nvPr/>
        </p:nvSpPr>
        <p:spPr>
          <a:xfrm>
            <a:off x="1563351" y="4758804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시스템 구성도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075981B-7F4F-4992-A587-DDACE7214CE7}"/>
              </a:ext>
            </a:extLst>
          </p:cNvPr>
          <p:cNvSpPr/>
          <p:nvPr/>
        </p:nvSpPr>
        <p:spPr>
          <a:xfrm>
            <a:off x="5431615" y="1772816"/>
            <a:ext cx="57606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F4EACF1-0363-4AC8-A76B-BD38BB96EBF1}"/>
              </a:ext>
            </a:extLst>
          </p:cNvPr>
          <p:cNvSpPr txBox="1"/>
          <p:nvPr/>
        </p:nvSpPr>
        <p:spPr>
          <a:xfrm>
            <a:off x="6079687" y="1798943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</a:t>
            </a:r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Flow</a:t>
            </a:r>
            <a:endParaRPr lang="ko-KR" altLang="en-US" sz="2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15E1C17-B521-41F8-8E5E-69B2527DE024}"/>
              </a:ext>
            </a:extLst>
          </p:cNvPr>
          <p:cNvSpPr/>
          <p:nvPr/>
        </p:nvSpPr>
        <p:spPr>
          <a:xfrm>
            <a:off x="5431615" y="2522488"/>
            <a:ext cx="57606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7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E6C4082-07AD-461A-88D6-D8586A9D62E3}"/>
              </a:ext>
            </a:extLst>
          </p:cNvPr>
          <p:cNvSpPr txBox="1"/>
          <p:nvPr/>
        </p:nvSpPr>
        <p:spPr>
          <a:xfrm>
            <a:off x="6079687" y="2548615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모듈 별 구현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DFEC78F-FA2C-4A49-B309-A37E0EA7E0DF}"/>
              </a:ext>
            </a:extLst>
          </p:cNvPr>
          <p:cNvSpPr/>
          <p:nvPr/>
        </p:nvSpPr>
        <p:spPr>
          <a:xfrm>
            <a:off x="5431615" y="3272160"/>
            <a:ext cx="57606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4CF9D71-2ED3-4E69-8124-DCEE7BB11088}"/>
              </a:ext>
            </a:extLst>
          </p:cNvPr>
          <p:cNvSpPr txBox="1"/>
          <p:nvPr/>
        </p:nvSpPr>
        <p:spPr>
          <a:xfrm>
            <a:off x="6079687" y="3298287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프로젝트 관리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7B5083A-A241-48FD-AC41-402AFA7EF1AA}"/>
              </a:ext>
            </a:extLst>
          </p:cNvPr>
          <p:cNvSpPr/>
          <p:nvPr/>
        </p:nvSpPr>
        <p:spPr>
          <a:xfrm>
            <a:off x="5431615" y="3996957"/>
            <a:ext cx="57606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9</a:t>
            </a:r>
            <a:endParaRPr lang="ko-KR" altLang="en-US" sz="2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D236D9D-4D35-47ED-B4B0-EC0AE1C02FE6}"/>
              </a:ext>
            </a:extLst>
          </p:cNvPr>
          <p:cNvSpPr txBox="1"/>
          <p:nvPr/>
        </p:nvSpPr>
        <p:spPr>
          <a:xfrm>
            <a:off x="6079687" y="4023084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xmlns="" val="247199719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3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BD85308-209D-42BC-B242-3EB2767B3AA8}"/>
              </a:ext>
            </a:extLst>
          </p:cNvPr>
          <p:cNvSpPr txBox="1"/>
          <p:nvPr/>
        </p:nvSpPr>
        <p:spPr>
          <a:xfrm>
            <a:off x="159341" y="79180"/>
            <a:ext cx="2675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800" b="1" dirty="0">
                <a:solidFill>
                  <a:srgbClr val="0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r>
              <a:rPr lang="en-US" altLang="ko-KR" sz="3200" dirty="0">
                <a:solidFill>
                  <a:srgbClr val="0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 </a:t>
            </a:r>
            <a:r>
              <a:rPr lang="ko-KR" altLang="en-US" sz="2400" b="1" dirty="0">
                <a:solidFill>
                  <a:srgbClr val="0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미션 </a:t>
            </a:r>
            <a:r>
              <a:rPr lang="en-US" altLang="ko-KR" sz="2400" b="1" dirty="0">
                <a:solidFill>
                  <a:srgbClr val="0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 sz="2400" b="1" dirty="0">
              <a:solidFill>
                <a:srgbClr val="0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3653" y="1014807"/>
            <a:ext cx="8255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Line Maze Robot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이란 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</a:t>
            </a:r>
          </a:p>
          <a:p>
            <a:pPr fontAlgn="base"/>
            <a:r>
              <a:rPr lang="en-US" altLang="ko-KR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기존 벽으로 미로 찾기를 하였던 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Micro Mouse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또 다른 버전임</a:t>
            </a:r>
          </a:p>
          <a:p>
            <a:pPr algn="just"/>
            <a:endParaRPr lang="ko-KR" altLang="en-US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 라인 미로에는 시작점과 끝점이 있음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 주행에서 라인의 모든 경로를 로봇이 순회하며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라인정보를 기록함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 주행에서 기록된 정보를 이용하여 최단경로를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원하는 알고리즘을 이용하여 찾는다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 주행에서 최단경로로만 주행하여 시작점에서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끝점까지 도달하면 됨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연습용 미로가 제공되지만 조별 대회에 사용될 미로는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대회 당일 공개함 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endParaRPr lang="en-US" altLang="ko-KR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xmlns="" id="{C3F40461-0FEC-4877-80A6-5FABD4C13901}"/>
              </a:ext>
            </a:extLst>
          </p:cNvPr>
          <p:cNvGrpSpPr/>
          <p:nvPr/>
        </p:nvGrpSpPr>
        <p:grpSpPr>
          <a:xfrm>
            <a:off x="6158225" y="1171349"/>
            <a:ext cx="2846995" cy="4430189"/>
            <a:chOff x="6158225" y="1171349"/>
            <a:chExt cx="2846995" cy="443018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46484D75-DA2F-407B-BD7C-0EB3B9759294}"/>
                </a:ext>
              </a:extLst>
            </p:cNvPr>
            <p:cNvCxnSpPr>
              <a:cxnSpLocks/>
            </p:cNvCxnSpPr>
            <p:nvPr/>
          </p:nvCxnSpPr>
          <p:spPr>
            <a:xfrm>
              <a:off x="6465078" y="1701845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8BF8688F-8988-4A25-825D-A376E0B6BD5D}"/>
                </a:ext>
              </a:extLst>
            </p:cNvPr>
            <p:cNvCxnSpPr>
              <a:cxnSpLocks/>
            </p:cNvCxnSpPr>
            <p:nvPr/>
          </p:nvCxnSpPr>
          <p:spPr>
            <a:xfrm>
              <a:off x="7015641" y="1701845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FD535A33-F820-4E1A-9BEF-361092D74350}"/>
                </a:ext>
              </a:extLst>
            </p:cNvPr>
            <p:cNvCxnSpPr>
              <a:cxnSpLocks/>
            </p:cNvCxnSpPr>
            <p:nvPr/>
          </p:nvCxnSpPr>
          <p:spPr>
            <a:xfrm>
              <a:off x="7591004" y="1701845"/>
              <a:ext cx="0" cy="53807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EA3C03F4-C6C0-4A84-BAF4-D2BFFD9F6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0836" y="1687043"/>
              <a:ext cx="629928" cy="688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8E14D200-77AA-4EF3-A728-D12E2D8818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5961" y="1687043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06764109-5ABA-4D8B-B1EE-28899A3F3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324" y="1687043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171D40B1-FC2E-49FB-A7EC-F0801C9E00AB}"/>
                </a:ext>
              </a:extLst>
            </p:cNvPr>
            <p:cNvCxnSpPr>
              <a:cxnSpLocks/>
            </p:cNvCxnSpPr>
            <p:nvPr/>
          </p:nvCxnSpPr>
          <p:spPr>
            <a:xfrm>
              <a:off x="7015641" y="2187412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557BEE8A-45A5-46D0-B731-3501E5AFC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236" y="2172611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72E190B9-ECA9-4EF1-9988-A94BF5F6BF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036" y="2187412"/>
              <a:ext cx="4966" cy="4855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3AAA6F4E-86BF-43F3-A5F1-26ED79774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31803" y="1687043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CD48F126-E28E-4784-B10F-40053DE53DAE}"/>
                </a:ext>
              </a:extLst>
            </p:cNvPr>
            <p:cNvCxnSpPr>
              <a:cxnSpLocks/>
            </p:cNvCxnSpPr>
            <p:nvPr/>
          </p:nvCxnSpPr>
          <p:spPr>
            <a:xfrm>
              <a:off x="6465076" y="2672980"/>
              <a:ext cx="0" cy="52167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22B90D06-649C-41D6-B74A-048D90081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5637" y="2672980"/>
              <a:ext cx="3" cy="521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4242D578-61C4-47CC-8B15-449B1749C9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235" y="2658178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E1C435B3-8311-4E29-9835-2085E4B8860D}"/>
                </a:ext>
              </a:extLst>
            </p:cNvPr>
            <p:cNvCxnSpPr>
              <a:cxnSpLocks/>
            </p:cNvCxnSpPr>
            <p:nvPr/>
          </p:nvCxnSpPr>
          <p:spPr>
            <a:xfrm>
              <a:off x="8166364" y="2643577"/>
              <a:ext cx="0" cy="4855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xmlns="" id="{8EEE7A13-F625-4B77-BE87-07EE62295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6036" y="2665062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69B3625D-E73B-4BA7-9E4D-AF3A186A15BF}"/>
                </a:ext>
              </a:extLst>
            </p:cNvPr>
            <p:cNvCxnSpPr>
              <a:cxnSpLocks/>
            </p:cNvCxnSpPr>
            <p:nvPr/>
          </p:nvCxnSpPr>
          <p:spPr>
            <a:xfrm>
              <a:off x="6465075" y="3158547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xmlns="" id="{0D86BFB1-E1BA-450A-BB03-64B668C1D4C9}"/>
                </a:ext>
              </a:extLst>
            </p:cNvPr>
            <p:cNvCxnSpPr>
              <a:cxnSpLocks/>
            </p:cNvCxnSpPr>
            <p:nvPr/>
          </p:nvCxnSpPr>
          <p:spPr>
            <a:xfrm>
              <a:off x="7591001" y="3158547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A5F54733-4B33-4650-A5A0-4963486FA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6361" y="3158547"/>
              <a:ext cx="3" cy="4855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D3F3DF2E-D717-44D6-8D56-66C31646BEED}"/>
                </a:ext>
              </a:extLst>
            </p:cNvPr>
            <p:cNvCxnSpPr>
              <a:cxnSpLocks/>
            </p:cNvCxnSpPr>
            <p:nvPr/>
          </p:nvCxnSpPr>
          <p:spPr>
            <a:xfrm>
              <a:off x="7566200" y="3143745"/>
              <a:ext cx="610084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1922F37B-A3A4-4B3E-94F6-CAD238E39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1803" y="3158547"/>
              <a:ext cx="2" cy="53707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2B94307C-8C32-4FBF-A996-3C18B2C03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321" y="3143745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F3B7CB40-CF4A-4762-8D88-21CEE7D96C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072" y="3644114"/>
              <a:ext cx="2" cy="4855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145C655C-9B40-463A-9416-3B41F3D12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233" y="3629312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8F9007EB-A862-4898-B405-0A225B87B576}"/>
                </a:ext>
              </a:extLst>
            </p:cNvPr>
            <p:cNvCxnSpPr>
              <a:cxnSpLocks/>
            </p:cNvCxnSpPr>
            <p:nvPr/>
          </p:nvCxnSpPr>
          <p:spPr>
            <a:xfrm>
              <a:off x="7591000" y="3644114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02DB5F96-0F4E-4EEC-940B-881D9B051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0596" y="3629312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F64424A8-3A78-435D-A84B-8DE25E5C42D7}"/>
                </a:ext>
              </a:extLst>
            </p:cNvPr>
            <p:cNvCxnSpPr>
              <a:cxnSpLocks/>
            </p:cNvCxnSpPr>
            <p:nvPr/>
          </p:nvCxnSpPr>
          <p:spPr>
            <a:xfrm>
              <a:off x="8731805" y="3644114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6EC98A68-AB87-48E4-B022-A9249A139CAC}"/>
                </a:ext>
              </a:extLst>
            </p:cNvPr>
            <p:cNvCxnSpPr>
              <a:cxnSpLocks/>
            </p:cNvCxnSpPr>
            <p:nvPr/>
          </p:nvCxnSpPr>
          <p:spPr>
            <a:xfrm>
              <a:off x="6465074" y="4129681"/>
              <a:ext cx="0" cy="4855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xmlns="" id="{1BD2904A-0A3C-420C-923D-BCF4A88D9854}"/>
                </a:ext>
              </a:extLst>
            </p:cNvPr>
            <p:cNvCxnSpPr>
              <a:cxnSpLocks/>
            </p:cNvCxnSpPr>
            <p:nvPr/>
          </p:nvCxnSpPr>
          <p:spPr>
            <a:xfrm>
              <a:off x="7015637" y="4129681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xmlns="" id="{7D89A02B-5072-421B-BFD1-02976BC16B5B}"/>
                </a:ext>
              </a:extLst>
            </p:cNvPr>
            <p:cNvCxnSpPr>
              <a:cxnSpLocks/>
            </p:cNvCxnSpPr>
            <p:nvPr/>
          </p:nvCxnSpPr>
          <p:spPr>
            <a:xfrm>
              <a:off x="6990836" y="4114880"/>
              <a:ext cx="610083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xmlns="" id="{EA8B36D4-896B-4DCB-9828-5EBC6DD7479C}"/>
                </a:ext>
              </a:extLst>
            </p:cNvPr>
            <p:cNvCxnSpPr>
              <a:cxnSpLocks/>
            </p:cNvCxnSpPr>
            <p:nvPr/>
          </p:nvCxnSpPr>
          <p:spPr>
            <a:xfrm>
              <a:off x="8166362" y="4129681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xmlns="" id="{0652A171-FB78-4E0D-B441-2D2087301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5957" y="4114880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xmlns="" id="{CA881FD9-98D6-4DC8-895E-7D8837DEA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320" y="4114880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xmlns="" id="{E206CD7E-EDBD-4500-A7A3-12DF8697329B}"/>
                </a:ext>
              </a:extLst>
            </p:cNvPr>
            <p:cNvCxnSpPr>
              <a:cxnSpLocks/>
            </p:cNvCxnSpPr>
            <p:nvPr/>
          </p:nvCxnSpPr>
          <p:spPr>
            <a:xfrm>
              <a:off x="6465073" y="4615248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xmlns="" id="{8834445E-7DB6-4CA4-9055-BC2A972A7CAE}"/>
                </a:ext>
              </a:extLst>
            </p:cNvPr>
            <p:cNvCxnSpPr>
              <a:cxnSpLocks/>
            </p:cNvCxnSpPr>
            <p:nvPr/>
          </p:nvCxnSpPr>
          <p:spPr>
            <a:xfrm>
              <a:off x="7015637" y="4615248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xmlns="" id="{026FBC86-398D-4893-A036-C33F13E9D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233" y="5063514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xmlns="" id="{48498D34-06C7-45C4-B6B2-0B7981081672}"/>
                </a:ext>
              </a:extLst>
            </p:cNvPr>
            <p:cNvCxnSpPr>
              <a:cxnSpLocks/>
            </p:cNvCxnSpPr>
            <p:nvPr/>
          </p:nvCxnSpPr>
          <p:spPr>
            <a:xfrm>
              <a:off x="7590999" y="4615248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xmlns="" id="{12C5BFA4-2C90-4A77-B913-B3398EB49614}"/>
                </a:ext>
              </a:extLst>
            </p:cNvPr>
            <p:cNvCxnSpPr>
              <a:cxnSpLocks/>
            </p:cNvCxnSpPr>
            <p:nvPr/>
          </p:nvCxnSpPr>
          <p:spPr>
            <a:xfrm>
              <a:off x="6990836" y="4600447"/>
              <a:ext cx="610082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xmlns="" id="{74C5ECFA-A75B-4C38-B197-06D0D19672F0}"/>
                </a:ext>
              </a:extLst>
            </p:cNvPr>
            <p:cNvCxnSpPr>
              <a:cxnSpLocks/>
            </p:cNvCxnSpPr>
            <p:nvPr/>
          </p:nvCxnSpPr>
          <p:spPr>
            <a:xfrm>
              <a:off x="8166361" y="4615248"/>
              <a:ext cx="0" cy="4561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xmlns="" id="{17309488-74F8-40FE-9386-1C22FE5F5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5956" y="4600447"/>
              <a:ext cx="580325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xmlns="" id="{131D0341-95A4-4F2B-B02C-79C6918E1EFF}"/>
                </a:ext>
              </a:extLst>
            </p:cNvPr>
            <p:cNvCxnSpPr>
              <a:cxnSpLocks/>
            </p:cNvCxnSpPr>
            <p:nvPr/>
          </p:nvCxnSpPr>
          <p:spPr>
            <a:xfrm>
              <a:off x="8731803" y="4615248"/>
              <a:ext cx="0" cy="45616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xmlns="" id="{319E6BA1-287A-4C06-91E5-2C8FAEFB9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319" y="4600447"/>
              <a:ext cx="580325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A5E17EAC-F845-48F2-BF7F-DBF737F48B9C}"/>
                </a:ext>
              </a:extLst>
            </p:cNvPr>
            <p:cNvSpPr/>
            <p:nvPr/>
          </p:nvSpPr>
          <p:spPr>
            <a:xfrm>
              <a:off x="8590449" y="4980452"/>
              <a:ext cx="282709" cy="2827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3B60FE4B-8079-4D7E-ACCE-8FF13F2616BA}"/>
                </a:ext>
              </a:extLst>
            </p:cNvPr>
            <p:cNvSpPr/>
            <p:nvPr/>
          </p:nvSpPr>
          <p:spPr>
            <a:xfrm>
              <a:off x="6280612" y="1567767"/>
              <a:ext cx="368921" cy="17198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xmlns="" id="{579B301F-CF13-470C-A37A-6D2223130FDF}"/>
                </a:ext>
              </a:extLst>
            </p:cNvPr>
            <p:cNvSpPr txBox="1"/>
            <p:nvPr/>
          </p:nvSpPr>
          <p:spPr>
            <a:xfrm>
              <a:off x="6158225" y="1171349"/>
              <a:ext cx="63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Start</a:t>
              </a:r>
              <a:endParaRPr lang="ko-KR" alt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156BC768-7BC0-41E6-BB5E-7DB49A55925E}"/>
                </a:ext>
              </a:extLst>
            </p:cNvPr>
            <p:cNvSpPr txBox="1"/>
            <p:nvPr/>
          </p:nvSpPr>
          <p:spPr>
            <a:xfrm>
              <a:off x="8461481" y="5232206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End</a:t>
              </a:r>
              <a:endParaRPr lang="ko-KR" altLang="en-US" dirty="0"/>
            </a:p>
          </p:txBody>
        </p:sp>
        <p:pic>
          <p:nvPicPr>
            <p:cNvPr id="144" name="Picture 2" descr="alphabot2 - pi-ë¼ì¦ë² ë¦¬ íì´3 ì ì© 2ë¥ ë¡ë´">
              <a:extLst>
                <a:ext uri="{FF2B5EF4-FFF2-40B4-BE49-F238E27FC236}">
                  <a16:creationId xmlns:a16="http://schemas.microsoft.com/office/drawing/2014/main" xmlns="" id="{3CAA47F5-4C3E-4EC3-9297-B2A0C7CAD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494" y="2703906"/>
              <a:ext cx="634306" cy="63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55649128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4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BD85308-209D-42BC-B242-3EB2767B3AA8}"/>
              </a:ext>
            </a:extLst>
          </p:cNvPr>
          <p:cNvSpPr txBox="1"/>
          <p:nvPr/>
        </p:nvSpPr>
        <p:spPr>
          <a:xfrm>
            <a:off x="159341" y="79180"/>
            <a:ext cx="2675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800" b="1" dirty="0">
                <a:solidFill>
                  <a:srgbClr val="0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r>
              <a:rPr lang="en-US" altLang="ko-KR" sz="3200" dirty="0">
                <a:solidFill>
                  <a:srgbClr val="0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 </a:t>
            </a:r>
            <a:r>
              <a:rPr lang="ko-KR" altLang="en-US" sz="2400" b="1" dirty="0">
                <a:solidFill>
                  <a:srgbClr val="0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미션 </a:t>
            </a:r>
            <a:r>
              <a:rPr lang="en-US" altLang="ko-KR" sz="2400" b="1" dirty="0">
                <a:solidFill>
                  <a:srgbClr val="0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 sz="2400" b="1" dirty="0">
              <a:solidFill>
                <a:srgbClr val="00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3653" y="1014807"/>
            <a:ext cx="82550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Line Tracer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꼬리잡기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란 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</a:t>
            </a:r>
          </a:p>
          <a:p>
            <a:pPr fontAlgn="base"/>
            <a:r>
              <a:rPr lang="en-US" altLang="ko-KR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라인 트레이서 로봇 경기는 독립전원을 가진 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자율이동 로봇이 정해진 주행선을 따라 주행하면서 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속도를 경쟁하는 경기이다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이런 로봇을 라인 트레이서라 하며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주행이 안정적이고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주행시간이 가장 짧은 트레이서 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로봇을 최우수 라인 트레이서 로봇으로 한다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 주행에서 전체 경로를 주행하며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각 커브의 방향 및 위치를 기록한다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 주행에서는 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차 주행에서 기록된 정보를 이용하여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모터의 속도를 조절하여 주행하고 여러 조가  경쟁하여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꼬리잡기를 한다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꼬리를 잡히지 않은 로봇이 예선을 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통과한다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연습용  경기장이 제공되지만 최종 조별 대회에 사용될 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경기장은</a:t>
            </a:r>
            <a:r>
              <a:rPr lang="en-US" altLang="ko-KR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ko-KR" altLang="en-US" sz="16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대회 당일 공개함 </a:t>
            </a:r>
            <a:endParaRPr lang="en-US" altLang="ko-KR" sz="16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just"/>
            <a:endParaRPr lang="en-US" altLang="ko-KR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027" name="그룹 1026">
            <a:extLst>
              <a:ext uri="{FF2B5EF4-FFF2-40B4-BE49-F238E27FC236}">
                <a16:creationId xmlns:a16="http://schemas.microsoft.com/office/drawing/2014/main" xmlns="" id="{8DEB83C2-6758-497C-BDEE-13882FA2B3CC}"/>
              </a:ext>
            </a:extLst>
          </p:cNvPr>
          <p:cNvGrpSpPr/>
          <p:nvPr/>
        </p:nvGrpSpPr>
        <p:grpSpPr>
          <a:xfrm>
            <a:off x="6293439" y="1291739"/>
            <a:ext cx="2890640" cy="4595296"/>
            <a:chOff x="6293439" y="1291739"/>
            <a:chExt cx="2890640" cy="459529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A7F932EC-9E5B-4068-A9AA-F3B0D2BBF6A1}"/>
                </a:ext>
              </a:extLst>
            </p:cNvPr>
            <p:cNvSpPr/>
            <p:nvPr/>
          </p:nvSpPr>
          <p:spPr>
            <a:xfrm>
              <a:off x="6642213" y="4340066"/>
              <a:ext cx="52541" cy="12239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8CE08375-625B-4ECD-96FB-1BAEC17513E6}"/>
                </a:ext>
              </a:extLst>
            </p:cNvPr>
            <p:cNvSpPr/>
            <p:nvPr/>
          </p:nvSpPr>
          <p:spPr>
            <a:xfrm>
              <a:off x="7372453" y="4340066"/>
              <a:ext cx="52541" cy="12239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14CAB16C-C2FD-47F4-BB4C-A3CFB51371C8}"/>
                </a:ext>
              </a:extLst>
            </p:cNvPr>
            <p:cNvSpPr/>
            <p:nvPr/>
          </p:nvSpPr>
          <p:spPr>
            <a:xfrm>
              <a:off x="8102692" y="4340066"/>
              <a:ext cx="52541" cy="12239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2C3F3A5E-F735-420A-8992-75A18B38FFCD}"/>
                </a:ext>
              </a:extLst>
            </p:cNvPr>
            <p:cNvSpPr/>
            <p:nvPr/>
          </p:nvSpPr>
          <p:spPr>
            <a:xfrm>
              <a:off x="8843375" y="3335547"/>
              <a:ext cx="47102" cy="22343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막힌 원호 112">
              <a:extLst>
                <a:ext uri="{FF2B5EF4-FFF2-40B4-BE49-F238E27FC236}">
                  <a16:creationId xmlns:a16="http://schemas.microsoft.com/office/drawing/2014/main" xmlns="" id="{836B7669-89C4-4119-929D-F48FAF41DF21}"/>
                </a:ext>
              </a:extLst>
            </p:cNvPr>
            <p:cNvSpPr/>
            <p:nvPr/>
          </p:nvSpPr>
          <p:spPr>
            <a:xfrm rot="10800000">
              <a:off x="8102692" y="5252730"/>
              <a:ext cx="779045" cy="634305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막힌 원호 113">
              <a:extLst>
                <a:ext uri="{FF2B5EF4-FFF2-40B4-BE49-F238E27FC236}">
                  <a16:creationId xmlns:a16="http://schemas.microsoft.com/office/drawing/2014/main" xmlns="" id="{6B2B1EE1-5821-415B-8658-38AC28C31CF2}"/>
                </a:ext>
              </a:extLst>
            </p:cNvPr>
            <p:cNvSpPr/>
            <p:nvPr/>
          </p:nvSpPr>
          <p:spPr>
            <a:xfrm rot="10800000">
              <a:off x="6642212" y="5252729"/>
              <a:ext cx="782782" cy="634305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막힌 원호 114">
              <a:extLst>
                <a:ext uri="{FF2B5EF4-FFF2-40B4-BE49-F238E27FC236}">
                  <a16:creationId xmlns:a16="http://schemas.microsoft.com/office/drawing/2014/main" xmlns="" id="{BD389ABE-689F-4A44-9F0F-33F36132A31A}"/>
                </a:ext>
              </a:extLst>
            </p:cNvPr>
            <p:cNvSpPr/>
            <p:nvPr/>
          </p:nvSpPr>
          <p:spPr>
            <a:xfrm>
              <a:off x="7376189" y="4017024"/>
              <a:ext cx="779045" cy="634305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막힌 원호 115">
              <a:extLst>
                <a:ext uri="{FF2B5EF4-FFF2-40B4-BE49-F238E27FC236}">
                  <a16:creationId xmlns:a16="http://schemas.microsoft.com/office/drawing/2014/main" xmlns="" id="{521C6286-C372-4609-9040-B53562A6F0E4}"/>
                </a:ext>
              </a:extLst>
            </p:cNvPr>
            <p:cNvSpPr/>
            <p:nvPr/>
          </p:nvSpPr>
          <p:spPr>
            <a:xfrm>
              <a:off x="6642212" y="3978447"/>
              <a:ext cx="797111" cy="711459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막힌 원호 117">
              <a:extLst>
                <a:ext uri="{FF2B5EF4-FFF2-40B4-BE49-F238E27FC236}">
                  <a16:creationId xmlns:a16="http://schemas.microsoft.com/office/drawing/2014/main" xmlns="" id="{5AC0C433-55FA-40A9-A359-8E07F4E45EAB}"/>
                </a:ext>
              </a:extLst>
            </p:cNvPr>
            <p:cNvSpPr/>
            <p:nvPr/>
          </p:nvSpPr>
          <p:spPr>
            <a:xfrm rot="5400000">
              <a:off x="6621904" y="3273782"/>
              <a:ext cx="711459" cy="797111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막힌 원호 118">
              <a:extLst>
                <a:ext uri="{FF2B5EF4-FFF2-40B4-BE49-F238E27FC236}">
                  <a16:creationId xmlns:a16="http://schemas.microsoft.com/office/drawing/2014/main" xmlns="" id="{4812F749-AE78-463D-8518-D4929328C70B}"/>
                </a:ext>
              </a:extLst>
            </p:cNvPr>
            <p:cNvSpPr/>
            <p:nvPr/>
          </p:nvSpPr>
          <p:spPr>
            <a:xfrm rot="16200000">
              <a:off x="6621904" y="2607003"/>
              <a:ext cx="711459" cy="797111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막힌 원호 119">
              <a:extLst>
                <a:ext uri="{FF2B5EF4-FFF2-40B4-BE49-F238E27FC236}">
                  <a16:creationId xmlns:a16="http://schemas.microsoft.com/office/drawing/2014/main" xmlns="" id="{183CC74A-2E1E-4DAC-B388-CB51BF28ED14}"/>
                </a:ext>
              </a:extLst>
            </p:cNvPr>
            <p:cNvSpPr/>
            <p:nvPr/>
          </p:nvSpPr>
          <p:spPr>
            <a:xfrm rot="5400000">
              <a:off x="6632191" y="2607001"/>
              <a:ext cx="711459" cy="797111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막힌 원호 122">
              <a:extLst>
                <a:ext uri="{FF2B5EF4-FFF2-40B4-BE49-F238E27FC236}">
                  <a16:creationId xmlns:a16="http://schemas.microsoft.com/office/drawing/2014/main" xmlns="" id="{6BD222A7-D97A-4C63-93BE-45D8AEA47B85}"/>
                </a:ext>
              </a:extLst>
            </p:cNvPr>
            <p:cNvSpPr/>
            <p:nvPr/>
          </p:nvSpPr>
          <p:spPr>
            <a:xfrm rot="5400000">
              <a:off x="7388173" y="2611249"/>
              <a:ext cx="711459" cy="797111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막힌 원호 123">
              <a:extLst>
                <a:ext uri="{FF2B5EF4-FFF2-40B4-BE49-F238E27FC236}">
                  <a16:creationId xmlns:a16="http://schemas.microsoft.com/office/drawing/2014/main" xmlns="" id="{86B61BE5-20D2-4CDF-8DC9-2F5CD510BC3D}"/>
                </a:ext>
              </a:extLst>
            </p:cNvPr>
            <p:cNvSpPr/>
            <p:nvPr/>
          </p:nvSpPr>
          <p:spPr>
            <a:xfrm rot="16200000">
              <a:off x="7377886" y="2611250"/>
              <a:ext cx="711459" cy="797111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막힌 원호 124">
              <a:extLst>
                <a:ext uri="{FF2B5EF4-FFF2-40B4-BE49-F238E27FC236}">
                  <a16:creationId xmlns:a16="http://schemas.microsoft.com/office/drawing/2014/main" xmlns="" id="{DA1AC331-81BB-4425-BF27-E719CB2108D0}"/>
                </a:ext>
              </a:extLst>
            </p:cNvPr>
            <p:cNvSpPr/>
            <p:nvPr/>
          </p:nvSpPr>
          <p:spPr>
            <a:xfrm rot="16200000">
              <a:off x="7388170" y="1941652"/>
              <a:ext cx="711459" cy="797111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막힌 원호 125">
              <a:extLst>
                <a:ext uri="{FF2B5EF4-FFF2-40B4-BE49-F238E27FC236}">
                  <a16:creationId xmlns:a16="http://schemas.microsoft.com/office/drawing/2014/main" xmlns="" id="{BD66C19A-3E71-44A7-9E2C-651DEE097B43}"/>
                </a:ext>
              </a:extLst>
            </p:cNvPr>
            <p:cNvSpPr/>
            <p:nvPr/>
          </p:nvSpPr>
          <p:spPr>
            <a:xfrm rot="5400000">
              <a:off x="6641368" y="1917094"/>
              <a:ext cx="711459" cy="797111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막힌 원호 127">
              <a:extLst>
                <a:ext uri="{FF2B5EF4-FFF2-40B4-BE49-F238E27FC236}">
                  <a16:creationId xmlns:a16="http://schemas.microsoft.com/office/drawing/2014/main" xmlns="" id="{9938508C-A364-4282-AC13-977D16CC8F29}"/>
                </a:ext>
              </a:extLst>
            </p:cNvPr>
            <p:cNvSpPr/>
            <p:nvPr/>
          </p:nvSpPr>
          <p:spPr>
            <a:xfrm rot="16200000">
              <a:off x="6630690" y="1248914"/>
              <a:ext cx="711459" cy="797111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막힌 원호 128">
              <a:extLst>
                <a:ext uri="{FF2B5EF4-FFF2-40B4-BE49-F238E27FC236}">
                  <a16:creationId xmlns:a16="http://schemas.microsoft.com/office/drawing/2014/main" xmlns="" id="{CBB97710-068D-4A5B-8E61-65656A86B12A}"/>
                </a:ext>
              </a:extLst>
            </p:cNvPr>
            <p:cNvSpPr/>
            <p:nvPr/>
          </p:nvSpPr>
          <p:spPr>
            <a:xfrm rot="5400000">
              <a:off x="6640976" y="1248913"/>
              <a:ext cx="711459" cy="797111"/>
            </a:xfrm>
            <a:prstGeom prst="blockArc">
              <a:avLst>
                <a:gd name="adj1" fmla="val 10800000"/>
                <a:gd name="adj2" fmla="val 16318944"/>
                <a:gd name="adj3" fmla="val 620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막힌 원호 129">
              <a:extLst>
                <a:ext uri="{FF2B5EF4-FFF2-40B4-BE49-F238E27FC236}">
                  <a16:creationId xmlns:a16="http://schemas.microsoft.com/office/drawing/2014/main" xmlns="" id="{C344816B-9572-4C4B-98B8-4F8BE930D723}"/>
                </a:ext>
              </a:extLst>
            </p:cNvPr>
            <p:cNvSpPr/>
            <p:nvPr/>
          </p:nvSpPr>
          <p:spPr>
            <a:xfrm rot="10800000">
              <a:off x="7345345" y="1316269"/>
              <a:ext cx="797111" cy="711459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1" name="막힌 원호 130">
              <a:extLst>
                <a:ext uri="{FF2B5EF4-FFF2-40B4-BE49-F238E27FC236}">
                  <a16:creationId xmlns:a16="http://schemas.microsoft.com/office/drawing/2014/main" xmlns="" id="{67023AAB-9294-4E45-ABCC-BBDF92B7FB07}"/>
                </a:ext>
              </a:extLst>
            </p:cNvPr>
            <p:cNvSpPr/>
            <p:nvPr/>
          </p:nvSpPr>
          <p:spPr>
            <a:xfrm>
              <a:off x="8092541" y="1305707"/>
              <a:ext cx="797111" cy="711459"/>
            </a:xfrm>
            <a:prstGeom prst="blockArc">
              <a:avLst>
                <a:gd name="adj1" fmla="val 10800000"/>
                <a:gd name="adj2" fmla="val 53608"/>
                <a:gd name="adj3" fmla="val 681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EE034EDA-35C0-4F0F-9699-721F566C72A8}"/>
                </a:ext>
              </a:extLst>
            </p:cNvPr>
            <p:cNvSpPr/>
            <p:nvPr/>
          </p:nvSpPr>
          <p:spPr>
            <a:xfrm>
              <a:off x="8843386" y="1659002"/>
              <a:ext cx="48339" cy="27032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alphabot2 - pi-ë¼ì¦ë² ë¦¬ íì´3 ì ì© 2ë¥ ë¡ë´">
              <a:extLst>
                <a:ext uri="{FF2B5EF4-FFF2-40B4-BE49-F238E27FC236}">
                  <a16:creationId xmlns:a16="http://schemas.microsoft.com/office/drawing/2014/main" xmlns="" id="{5031D4E1-D2E4-40B9-ABEB-98630C64D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711" y="3915173"/>
              <a:ext cx="634306" cy="63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" descr="alphabot2 - pi-ë¼ì¦ë² ë¦¬ íì´3 ì ì© 2ë¥ ë¡ë´">
              <a:extLst>
                <a:ext uri="{FF2B5EF4-FFF2-40B4-BE49-F238E27FC236}">
                  <a16:creationId xmlns:a16="http://schemas.microsoft.com/office/drawing/2014/main" xmlns="" id="{BA4061E3-7A98-43F0-9804-54D2B72AC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9773" y="3111847"/>
              <a:ext cx="634306" cy="63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2" descr="alphabot2 - pi-ë¼ì¦ë² ë¦¬ íì´3 ì ì© 2ë¥ ë¡ë´">
              <a:extLst>
                <a:ext uri="{FF2B5EF4-FFF2-40B4-BE49-F238E27FC236}">
                  <a16:creationId xmlns:a16="http://schemas.microsoft.com/office/drawing/2014/main" xmlns="" id="{7B9FE1FE-F547-42D2-B1B2-80B0768DA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3439" y="2644318"/>
              <a:ext cx="634306" cy="63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C340EE98-523A-4081-8107-A343DA51F3EC}"/>
                </a:ext>
              </a:extLst>
            </p:cNvPr>
            <p:cNvSpPr/>
            <p:nvPr/>
          </p:nvSpPr>
          <p:spPr>
            <a:xfrm>
              <a:off x="8617647" y="5534757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xmlns="" id="{7A1742EB-80E2-43BE-B09E-52E01462626D}"/>
                </a:ext>
              </a:extLst>
            </p:cNvPr>
            <p:cNvSpPr/>
            <p:nvPr/>
          </p:nvSpPr>
          <p:spPr>
            <a:xfrm>
              <a:off x="8212937" y="5534757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8DF9BD1A-DDD3-4A66-B332-9D77D98ED4D7}"/>
                </a:ext>
              </a:extLst>
            </p:cNvPr>
            <p:cNvSpPr/>
            <p:nvPr/>
          </p:nvSpPr>
          <p:spPr>
            <a:xfrm>
              <a:off x="7911397" y="4362263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xmlns="" id="{C70C3A75-4C35-49B5-A4CC-C059BDEE603A}"/>
                </a:ext>
              </a:extLst>
            </p:cNvPr>
            <p:cNvSpPr/>
            <p:nvPr/>
          </p:nvSpPr>
          <p:spPr>
            <a:xfrm>
              <a:off x="7506687" y="4362263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xmlns="" id="{2E3AC038-829D-433C-86DC-084650900EB9}"/>
                </a:ext>
              </a:extLst>
            </p:cNvPr>
            <p:cNvGrpSpPr/>
            <p:nvPr/>
          </p:nvGrpSpPr>
          <p:grpSpPr>
            <a:xfrm>
              <a:off x="6753178" y="5557616"/>
              <a:ext cx="561571" cy="45719"/>
              <a:chOff x="8365337" y="5687157"/>
              <a:chExt cx="561571" cy="45719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xmlns="" id="{D49D8C89-6373-4B06-BD42-8A51871652C2}"/>
                  </a:ext>
                </a:extLst>
              </p:cNvPr>
              <p:cNvSpPr/>
              <p:nvPr/>
            </p:nvSpPr>
            <p:spPr>
              <a:xfrm>
                <a:off x="8770047" y="5687157"/>
                <a:ext cx="15686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xmlns="" id="{C2F78E4B-197E-4D96-ABE2-7F91C5F213E7}"/>
                  </a:ext>
                </a:extLst>
              </p:cNvPr>
              <p:cNvSpPr/>
              <p:nvPr/>
            </p:nvSpPr>
            <p:spPr>
              <a:xfrm>
                <a:off x="8365337" y="5687157"/>
                <a:ext cx="15686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xmlns="" id="{2CCE4C1B-CF48-4D29-896C-C5CF5FF16BA5}"/>
                </a:ext>
              </a:extLst>
            </p:cNvPr>
            <p:cNvSpPr/>
            <p:nvPr/>
          </p:nvSpPr>
          <p:spPr>
            <a:xfrm>
              <a:off x="6769099" y="4317206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xmlns="" id="{0028227E-AD0B-48BF-B5C6-F92CA99A818F}"/>
                </a:ext>
              </a:extLst>
            </p:cNvPr>
            <p:cNvSpPr/>
            <p:nvPr/>
          </p:nvSpPr>
          <p:spPr>
            <a:xfrm rot="5400000">
              <a:off x="6921263" y="3810548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xmlns="" id="{0393687F-2C53-4E85-A506-6EC7694F4120}"/>
                </a:ext>
              </a:extLst>
            </p:cNvPr>
            <p:cNvSpPr/>
            <p:nvPr/>
          </p:nvSpPr>
          <p:spPr>
            <a:xfrm rot="5400000">
              <a:off x="6917088" y="3166167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xmlns="" id="{6CB01D2A-EE9B-4950-9B3B-CE3505C2070C}"/>
                </a:ext>
              </a:extLst>
            </p:cNvPr>
            <p:cNvSpPr/>
            <p:nvPr/>
          </p:nvSpPr>
          <p:spPr>
            <a:xfrm>
              <a:off x="7457425" y="3038118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xmlns="" id="{129FD225-3480-46CE-8754-649D95C0A6F8}"/>
                </a:ext>
              </a:extLst>
            </p:cNvPr>
            <p:cNvSpPr/>
            <p:nvPr/>
          </p:nvSpPr>
          <p:spPr>
            <a:xfrm rot="5400000">
              <a:off x="7670922" y="2472231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xmlns="" id="{9B51E69A-D1B1-45B5-9723-AE64C69BEC3F}"/>
                </a:ext>
              </a:extLst>
            </p:cNvPr>
            <p:cNvSpPr/>
            <p:nvPr/>
          </p:nvSpPr>
          <p:spPr>
            <a:xfrm>
              <a:off x="7125345" y="2255179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xmlns="" id="{3DAA4C28-A13A-4C04-AE3A-CAFDA714AE0D}"/>
                </a:ext>
              </a:extLst>
            </p:cNvPr>
            <p:cNvSpPr/>
            <p:nvPr/>
          </p:nvSpPr>
          <p:spPr>
            <a:xfrm rot="5400000">
              <a:off x="6973056" y="1777445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xmlns="" id="{5A88D191-EE64-474B-AEBE-45EFB9FEB658}"/>
                </a:ext>
              </a:extLst>
            </p:cNvPr>
            <p:cNvSpPr/>
            <p:nvPr/>
          </p:nvSpPr>
          <p:spPr>
            <a:xfrm>
              <a:off x="7452848" y="1678589"/>
              <a:ext cx="15686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xmlns="" id="{E35298A3-66FD-47CE-93AF-41DAD470A276}"/>
                </a:ext>
              </a:extLst>
            </p:cNvPr>
            <p:cNvGrpSpPr/>
            <p:nvPr/>
          </p:nvGrpSpPr>
          <p:grpSpPr>
            <a:xfrm>
              <a:off x="8219881" y="1674435"/>
              <a:ext cx="561571" cy="45719"/>
              <a:chOff x="8365337" y="5687157"/>
              <a:chExt cx="561571" cy="45719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C6210AB7-5C1A-4B82-8FE3-8088318828C5}"/>
                  </a:ext>
                </a:extLst>
              </p:cNvPr>
              <p:cNvSpPr/>
              <p:nvPr/>
            </p:nvSpPr>
            <p:spPr>
              <a:xfrm>
                <a:off x="8770047" y="5687157"/>
                <a:ext cx="15686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5CB8129D-01F8-4CB3-A675-62D866E9E984}"/>
                  </a:ext>
                </a:extLst>
              </p:cNvPr>
              <p:cNvSpPr/>
              <p:nvPr/>
            </p:nvSpPr>
            <p:spPr>
              <a:xfrm>
                <a:off x="8365337" y="5687157"/>
                <a:ext cx="15686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22185360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81D2887-0E82-402D-9F76-415BFD4F5C39}"/>
              </a:ext>
            </a:extLst>
          </p:cNvPr>
          <p:cNvSpPr/>
          <p:nvPr/>
        </p:nvSpPr>
        <p:spPr>
          <a:xfrm>
            <a:off x="1063133" y="1143517"/>
            <a:ext cx="6823567" cy="2296951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341" y="79180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800" b="1" dirty="0">
                <a:solidFill>
                  <a:srgbClr val="000000"/>
                </a:solidFill>
                <a:latin typeface="LG Smart_Korean Bold" panose="020B0600000101010101" charset="-127"/>
                <a:ea typeface="LG Smart_Korean Bold" panose="020B0600000101010101" charset="-127"/>
              </a:rPr>
              <a:t>2</a:t>
            </a:r>
            <a:r>
              <a:rPr lang="en-US" altLang="ko-KR" sz="3200" dirty="0">
                <a:solidFill>
                  <a:srgbClr val="000000"/>
                </a:solidFill>
                <a:latin typeface="LG Smart_Korean Bold" panose="020B0600000101010101" charset="-127"/>
                <a:ea typeface="LG Smart_Korean Bold" panose="020B0600000101010101" charset="-127"/>
              </a:rPr>
              <a:t>. </a:t>
            </a:r>
            <a:r>
              <a:rPr lang="ko-KR" altLang="en-US" sz="2400" b="1" dirty="0">
                <a:solidFill>
                  <a:srgbClr val="00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성과</a:t>
            </a:r>
            <a:endParaRPr lang="ko-KR" altLang="en-US" sz="2400" b="1" dirty="0">
              <a:solidFill>
                <a:srgbClr val="000000"/>
              </a:solidFill>
              <a:latin typeface="LG Smart_Korean Bold" panose="020B0600000101010101" charset="-127"/>
              <a:ea typeface="LG Smart_Korean Bold" panose="020B0600000101010101" charset="-127"/>
            </a:endParaRPr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7429500" y="6492876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5</a:t>
            </a:fld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4EF2D9A-1890-4130-8368-A1FB8105EF50}"/>
              </a:ext>
            </a:extLst>
          </p:cNvPr>
          <p:cNvSpPr/>
          <p:nvPr/>
        </p:nvSpPr>
        <p:spPr>
          <a:xfrm>
            <a:off x="876687" y="942548"/>
            <a:ext cx="2181204" cy="606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알고리즘 훈련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EA25E24-F22B-4F1A-A5B1-3D9721A7E377}"/>
              </a:ext>
            </a:extLst>
          </p:cNvPr>
          <p:cNvSpPr/>
          <p:nvPr/>
        </p:nvSpPr>
        <p:spPr>
          <a:xfrm>
            <a:off x="1063133" y="3936360"/>
            <a:ext cx="6823567" cy="2139320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82E6C5FA-BE22-4CCE-A233-B707146E61CF}"/>
              </a:ext>
            </a:extLst>
          </p:cNvPr>
          <p:cNvSpPr/>
          <p:nvPr/>
        </p:nvSpPr>
        <p:spPr>
          <a:xfrm>
            <a:off x="876687" y="3722219"/>
            <a:ext cx="2181204" cy="705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시스템 프로그램 능력 향상</a:t>
            </a:r>
            <a:endParaRPr lang="ko-KR" altLang="en-US" sz="2000" b="1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30AAC77-E2BF-44B8-B971-9F5AB1BA9DD9}"/>
              </a:ext>
            </a:extLst>
          </p:cNvPr>
          <p:cNvSpPr txBox="1"/>
          <p:nvPr/>
        </p:nvSpPr>
        <p:spPr bwMode="auto">
          <a:xfrm>
            <a:off x="1315682" y="1823755"/>
            <a:ext cx="309313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과정에서 교육받은 알고리즘을 실전 로봇에 반영하여 효과 적인 알고리즘의 효율성을 체험할 수 있다</a:t>
            </a:r>
            <a:r>
              <a:rPr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endParaRPr kumimoji="0" lang="ko-KR" altLang="en-US" sz="1400" b="1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20705C7-A028-45A2-AFBF-CCA326E1AF52}"/>
              </a:ext>
            </a:extLst>
          </p:cNvPr>
          <p:cNvSpPr txBox="1"/>
          <p:nvPr/>
        </p:nvSpPr>
        <p:spPr bwMode="auto">
          <a:xfrm>
            <a:off x="1408905" y="4702801"/>
            <a:ext cx="2906684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System Programming</a:t>
            </a: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교육받은  </a:t>
            </a:r>
            <a:r>
              <a:rPr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Linux System </a:t>
            </a: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상의 프로그램 구현 능력을  </a:t>
            </a:r>
            <a:r>
              <a:rPr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Wiring Pi </a:t>
            </a: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라이브러리 분석 및 활용을 통해 향상할 수 있다</a:t>
            </a:r>
            <a:r>
              <a:rPr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kumimoji="0" lang="ko-KR" altLang="en-US" sz="1400" b="1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050" name="Picture 2" descr="ë¯¸ë¡ì°¾ê¸° ìê³ ë¦¬ì¦ì ëí ì´ë¯¸ì§ ê²ìê²°ê³¼">
            <a:extLst>
              <a:ext uri="{FF2B5EF4-FFF2-40B4-BE49-F238E27FC236}">
                <a16:creationId xmlns:a16="http://schemas.microsoft.com/office/drawing/2014/main" xmlns="" id="{697C7E7A-B0B6-4783-8684-168301FF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73436" y="1402668"/>
            <a:ext cx="1786588" cy="177864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xmlns="" id="{0BC8AAD6-D251-41C2-BB53-00A933554C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95027" y="4367955"/>
            <a:ext cx="1934473" cy="1346528"/>
          </a:xfrm>
          <a:prstGeom prst="rect">
            <a:avLst/>
          </a:prstGeo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xmlns="" val="362736084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81D2887-0E82-402D-9F76-415BFD4F5C39}"/>
              </a:ext>
            </a:extLst>
          </p:cNvPr>
          <p:cNvSpPr/>
          <p:nvPr/>
        </p:nvSpPr>
        <p:spPr>
          <a:xfrm>
            <a:off x="1063133" y="1151682"/>
            <a:ext cx="6823567" cy="2499902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341" y="79180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800" b="1" dirty="0">
                <a:solidFill>
                  <a:srgbClr val="000000"/>
                </a:solidFill>
                <a:latin typeface="LG Smart_Korean Bold" panose="020B0600000101010101" charset="-127"/>
                <a:ea typeface="LG Smart_Korean Bold" panose="020B0600000101010101" charset="-127"/>
              </a:rPr>
              <a:t>2</a:t>
            </a:r>
            <a:r>
              <a:rPr lang="en-US" altLang="ko-KR" sz="3200" dirty="0">
                <a:solidFill>
                  <a:srgbClr val="000000"/>
                </a:solidFill>
                <a:latin typeface="LG Smart_Korean Bold" panose="020B0600000101010101" charset="-127"/>
                <a:ea typeface="LG Smart_Korean Bold" panose="020B0600000101010101" charset="-127"/>
              </a:rPr>
              <a:t>. </a:t>
            </a:r>
            <a:r>
              <a:rPr lang="ko-KR" altLang="en-US" sz="2400" b="1" dirty="0">
                <a:solidFill>
                  <a:srgbClr val="000000"/>
                </a:solidFill>
                <a:latin typeface="LG Smart_Korean Bold" panose="020B0600000101010101" charset="-127"/>
                <a:ea typeface="LG Smart_Korean Bold" panose="020B0600000101010101" charset="-127"/>
              </a:rPr>
              <a:t>프로젝트 성과</a:t>
            </a:r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7429500" y="6492876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6</a:t>
            </a:fld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4EF2D9A-1890-4130-8368-A1FB8105EF50}"/>
              </a:ext>
            </a:extLst>
          </p:cNvPr>
          <p:cNvSpPr/>
          <p:nvPr/>
        </p:nvSpPr>
        <p:spPr>
          <a:xfrm>
            <a:off x="876687" y="942548"/>
            <a:ext cx="2181204" cy="710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네트워크 프로그램 </a:t>
            </a:r>
            <a:endParaRPr lang="en-US" altLang="ko-KR" sz="2000" b="1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능력 향상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EA25E24-F22B-4F1A-A5B1-3D9721A7E377}"/>
              </a:ext>
            </a:extLst>
          </p:cNvPr>
          <p:cNvSpPr/>
          <p:nvPr/>
        </p:nvSpPr>
        <p:spPr>
          <a:xfrm>
            <a:off x="1063133" y="4003536"/>
            <a:ext cx="6823567" cy="2499902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82E6C5FA-BE22-4CCE-A233-B707146E61CF}"/>
              </a:ext>
            </a:extLst>
          </p:cNvPr>
          <p:cNvSpPr/>
          <p:nvPr/>
        </p:nvSpPr>
        <p:spPr>
          <a:xfrm>
            <a:off x="876687" y="3794402"/>
            <a:ext cx="2181204" cy="710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임베디드 프로그램 </a:t>
            </a:r>
            <a:endParaRPr lang="en-US" altLang="ko-KR" sz="2000" b="1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능력 향상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26AD8F9-4C60-446C-8027-AED66377C791}"/>
              </a:ext>
            </a:extLst>
          </p:cNvPr>
          <p:cNvSpPr txBox="1"/>
          <p:nvPr/>
        </p:nvSpPr>
        <p:spPr bwMode="auto">
          <a:xfrm>
            <a:off x="1315682" y="1880531"/>
            <a:ext cx="325050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미로 찾기와 라인 </a:t>
            </a:r>
            <a:r>
              <a:rPr lang="ko-KR" altLang="en-US" sz="1400" b="1" dirty="0" err="1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트레이싱에</a:t>
            </a: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사용될 로봇을 서버로</a:t>
            </a:r>
            <a:r>
              <a:rPr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하여 구현하고 제어 모듈을 클라이언트에 둠으로써 효율적인 네트워크 모델을 설계하는 능력을 향상</a:t>
            </a:r>
            <a:endParaRPr lang="en-US" altLang="ko-KR" sz="1400" b="1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defRPr/>
            </a:pPr>
            <a:r>
              <a:rPr kumimoji="0"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시킨다</a:t>
            </a:r>
            <a:r>
              <a:rPr kumimoji="0"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kumimoji="0" lang="ko-KR" altLang="en-US" sz="1400" b="1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9E7EDC8-B4AC-4F9F-B223-550C73719EB9}"/>
              </a:ext>
            </a:extLst>
          </p:cNvPr>
          <p:cNvSpPr txBox="1"/>
          <p:nvPr/>
        </p:nvSpPr>
        <p:spPr bwMode="auto">
          <a:xfrm>
            <a:off x="1315681" y="4716162"/>
            <a:ext cx="305570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로봇의 각종 하드웨어</a:t>
            </a:r>
            <a:r>
              <a:rPr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 </a:t>
            </a: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센서</a:t>
            </a:r>
            <a:r>
              <a:rPr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RGB Led, Buzzer, Camera,  </a:t>
            </a: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모터 </a:t>
            </a:r>
            <a:r>
              <a:rPr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… )</a:t>
            </a: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</a:t>
            </a:r>
            <a:r>
              <a:rPr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r>
              <a:rPr lang="ko-KR" altLang="en-US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제어하고 알고리즘에서 계산된 값을 정밀하게 모터제어에 반영하여 좀더 성능 좋은 로봇으로 성능을 향상 시킨다</a:t>
            </a:r>
            <a:r>
              <a:rPr lang="en-US" altLang="ko-KR" sz="14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endParaRPr kumimoji="0" lang="ko-KR" altLang="en-US" sz="1400" b="1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3" name="Picture 18">
            <a:extLst>
              <a:ext uri="{FF2B5EF4-FFF2-40B4-BE49-F238E27FC236}">
                <a16:creationId xmlns:a16="http://schemas.microsoft.com/office/drawing/2014/main" xmlns="" id="{BE05615B-4FE5-4253-B52E-B97F21F928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5107" y="4505290"/>
            <a:ext cx="2311400" cy="1615952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EA943F4-D45F-43EE-B477-5B79832D6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997" y="1698902"/>
            <a:ext cx="2853642" cy="146632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xmlns="" val="32662970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4342" y="99431"/>
            <a:ext cx="2090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3. 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목표 기술서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84618071"/>
              </p:ext>
            </p:extLst>
          </p:nvPr>
        </p:nvGraphicFramePr>
        <p:xfrm>
          <a:off x="777604" y="852772"/>
          <a:ext cx="8039099" cy="55112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2665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32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403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50134">
                <a:tc>
                  <a:txBody>
                    <a:bodyPr/>
                    <a:lstStyle/>
                    <a:p>
                      <a:pPr marL="36195" marR="36195" algn="ctr" latinLnBrk="1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ko-KR" sz="16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</a:t>
                      </a:r>
                      <a:r>
                        <a:rPr lang="en-US" sz="16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sz="16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</a:t>
                      </a:r>
                      <a:endParaRPr lang="ko-KR" sz="16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ctr" latinLnBrk="1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ko-KR" sz="16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기능블록</a:t>
                      </a:r>
                      <a:endParaRPr lang="ko-KR" sz="16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ctr" latinLnBrk="1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ko-KR" sz="16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규</a:t>
                      </a:r>
                      <a:r>
                        <a:rPr lang="en-US" sz="16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sz="160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격</a:t>
                      </a:r>
                      <a:endParaRPr lang="ko-KR" sz="16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328">
                <a:tc rowSpan="4">
                  <a:txBody>
                    <a:bodyPr/>
                    <a:lstStyle/>
                    <a:p>
                      <a:pPr marL="36195" marR="36195" algn="ctr" latinLnBrk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Software</a:t>
                      </a:r>
                      <a:endParaRPr lang="ko-KR" sz="18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OS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RASPBIAN - Debian Wheezy. Linux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kernel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4.9.79-v7+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59012" marR="59012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3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Compiler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GCC Compiler </a:t>
                      </a:r>
                      <a:r>
                        <a:rPr 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– 리눅스 커널 기반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61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센서 데이터 전송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서버 프로그램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 Linux Network Programming )</a:t>
                      </a:r>
                    </a:p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센서 데이터 클라이언트 프로그램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 Linux 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기반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61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Actuator </a:t>
                      </a:r>
                      <a:r>
                        <a:rPr 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프로그램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Application ( C 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기반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Network ( C 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기반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구동부제어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 Linux System Programming C 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기반으로 개발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54074">
                <a:tc>
                  <a:txBody>
                    <a:bodyPr/>
                    <a:lstStyle/>
                    <a:p>
                      <a:pPr marL="36195" marR="36195" algn="ctr" latinLnBrk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8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Hardware</a:t>
                      </a:r>
                      <a:endParaRPr lang="ko-KR" sz="18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2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라인트레서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로봇 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AlphaBot2 control interface</a:t>
                      </a:r>
                    </a:p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Omni-direction wheel</a:t>
                      </a:r>
                    </a:p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ITR20001/T: reflective infrared photoelectric sensor, for line tracking</a:t>
                      </a:r>
                    </a:p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TB6612FNG dual H-bridge motor driver</a:t>
                      </a:r>
                    </a:p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LM393 voltage comparator</a:t>
                      </a:r>
                    </a:p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N20 micro gear motor reduction rate 1:30, 6V/600RPM</a:t>
                      </a:r>
                    </a:p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Rubber wheels diameter 42mm, width 19mm</a:t>
                      </a:r>
                    </a:p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Battery holder: supports 14500 batteries</a:t>
                      </a:r>
                    </a:p>
                    <a:p>
                      <a:pPr marL="36195" marR="36195" algn="just" latinLnBrk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WS2812B: true color RGB LEDs</a:t>
                      </a:r>
                    </a:p>
                  </a:txBody>
                  <a:tcPr marL="59012" marR="59012" marT="0" marB="0" anchor="ctr"/>
                </a:tc>
                <a:extLst>
                  <a:ext uri="{0D108BD9-81ED-4DB2-BD59-A6C34878D82A}">
                    <a16:rowId xmlns:a16="http://schemas.microsoft.com/office/drawing/2014/main" xmlns="" val="4196589408"/>
                  </a:ext>
                </a:extLst>
              </a:tr>
            </a:tbl>
          </a:graphicData>
        </a:graphic>
      </p:graphicFrame>
      <p:sp>
        <p:nvSpPr>
          <p:cNvPr id="5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3307633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91394103"/>
              </p:ext>
            </p:extLst>
          </p:nvPr>
        </p:nvGraphicFramePr>
        <p:xfrm>
          <a:off x="613317" y="1069675"/>
          <a:ext cx="8757020" cy="516905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285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12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9136">
                <a:tc>
                  <a:txBody>
                    <a:bodyPr/>
                    <a:lstStyle/>
                    <a:p>
                      <a:pPr marL="36195" marR="36195" algn="ctr" latinLnBrk="1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ko-KR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</a:t>
                      </a:r>
                      <a:r>
                        <a:rPr lang="en-US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</a:t>
                      </a:r>
                      <a:endParaRPr lang="ko-KR" sz="14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ctr" latinLnBrk="1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ko-KR" sz="14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규</a:t>
                      </a:r>
                      <a:r>
                        <a:rPr lang="en-US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ko-KR" sz="140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격</a:t>
                      </a:r>
                      <a:endParaRPr lang="ko-KR" sz="14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6806"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1. </a:t>
                      </a:r>
                      <a:r>
                        <a:rPr lang="ko-KR" altLang="en-US" sz="140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조향 </a:t>
                      </a:r>
                      <a:r>
                        <a:rPr lang="ko-KR" altLang="en-US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및 속도 기본제어</a:t>
                      </a:r>
                      <a:endParaRPr lang="ko-KR" sz="14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기어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모터를 </a:t>
                      </a:r>
                      <a:r>
                        <a:rPr lang="ko-KR" altLang="en-US" sz="12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라즈베리파이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WiringPI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를 이용하여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 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기반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다른 언어 안됨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으로 정밀하게 제어한다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7477">
                <a:tc>
                  <a:txBody>
                    <a:bodyPr/>
                    <a:lstStyle/>
                    <a:p>
                      <a:pPr marL="36195" marR="36195" lvl="0" indent="0" algn="just" defTabSz="742950" rtl="0" eaLnBrk="1" fontAlgn="auto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2. </a:t>
                      </a:r>
                      <a:r>
                        <a:rPr lang="ko-KR" altLang="en-US" sz="140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원격 제어 </a:t>
                      </a:r>
                      <a:endParaRPr lang="ko-KR" altLang="ko-KR" sz="14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lvl="0" indent="0" algn="just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WiFi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네트워크를 통하여 현재 센서 정보를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Client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에게 전송한다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</a:p>
                    <a:p>
                      <a:pPr marL="36195" marR="36195" lvl="0" indent="0" algn="just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모터의 좌우 속도 및 방향을 실시간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Client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에게 전송하여 모니터링 한다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</a:p>
                    <a:p>
                      <a:pPr marL="36195" marR="36195" lvl="0" indent="0" algn="just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차량들의 출발 및 위급 상황에서의 정지 제어를 한다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</a:p>
                    <a:p>
                      <a:pPr marL="36195" marR="36195" lvl="0" indent="0" algn="just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차량의 카메라를 이용하여 촬영 된 영상을 실시간으로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Client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에게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전송하고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Client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는 이를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play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한다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  <a:endParaRPr lang="en-US" alt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extLst>
                  <a:ext uri="{0D108BD9-81ED-4DB2-BD59-A6C34878D82A}">
                    <a16:rowId xmlns:a16="http://schemas.microsoft.com/office/drawing/2014/main" xmlns="" val="2462763392"/>
                  </a:ext>
                </a:extLst>
              </a:tr>
              <a:tr h="1271467"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3. </a:t>
                      </a:r>
                      <a:r>
                        <a:rPr lang="ko-KR" altLang="en-US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라인 </a:t>
                      </a:r>
                      <a:r>
                        <a:rPr lang="ko-KR" altLang="en-US" sz="14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트레이스</a:t>
                      </a:r>
                      <a:r>
                        <a:rPr lang="ko-KR" altLang="en-US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기능 구현</a:t>
                      </a:r>
                      <a:endParaRPr lang="ko-KR" sz="14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라인 </a:t>
                      </a:r>
                      <a:r>
                        <a:rPr lang="ko-KR" altLang="en-US" sz="12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트레이스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센서를 이용하여 라인 </a:t>
                      </a:r>
                      <a:r>
                        <a:rPr lang="ko-KR" altLang="en-US" sz="12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트레이스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기능을 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언어 기반으로 구현 한다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</a:p>
                    <a:p>
                      <a:pPr marL="36195" marR="36195" algn="just" latinLnBrk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라인 </a:t>
                      </a:r>
                      <a:r>
                        <a:rPr lang="ko-KR" altLang="en-US" sz="12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트레이스시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속도 및 </a:t>
                      </a:r>
                      <a:r>
                        <a:rPr lang="ko-KR" altLang="en-US" sz="12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조향은</a:t>
                      </a: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자동으로 제어 되도록 알고리즘을 구현 한다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1467"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4. </a:t>
                      </a:r>
                      <a:r>
                        <a:rPr lang="ko-KR" altLang="en-US" sz="1400" dirty="0" err="1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미로찾기</a:t>
                      </a:r>
                      <a:r>
                        <a:rPr lang="ko-KR" altLang="en-US" sz="14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및 꼬리잡기 알고리즘 구현</a:t>
                      </a:r>
                      <a:endParaRPr lang="ko-KR" sz="14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tc>
                  <a:txBody>
                    <a:bodyPr/>
                    <a:lstStyle/>
                    <a:p>
                      <a:pPr marL="36195" marR="36195" algn="just" latinLnBrk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차량은 서버 역할을 하고 서버에서는 미로 찾기 알고리즘과 꼬리잡기 알고리즘을 구현하여 최적화된 하드웨어 제어를 구현한다</a:t>
                      </a:r>
                      <a:r>
                        <a:rPr lang="en-US" altLang="ko-KR" sz="1200" dirty="0"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.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Times New Roman"/>
                      </a:endParaRPr>
                    </a:p>
                  </a:txBody>
                  <a:tcPr marL="59012" marR="59012" marT="0" marB="0" anchor="ctr"/>
                </a:tc>
                <a:extLst>
                  <a:ext uri="{0D108BD9-81ED-4DB2-BD59-A6C34878D82A}">
                    <a16:rowId xmlns:a16="http://schemas.microsoft.com/office/drawing/2014/main" xmlns="" val="224807533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3191" y="144036"/>
            <a:ext cx="20040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z="2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목표 기술서</a:t>
            </a:r>
          </a:p>
          <a:p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8511157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178194" y="143908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4.</a:t>
            </a:r>
            <a:r>
              <a:rPr lang="ko-KR" altLang="en-US" sz="2400" b="1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 라인 트레이서 로봇 제어</a:t>
            </a:r>
          </a:p>
        </p:txBody>
      </p:sp>
      <p:sp>
        <p:nvSpPr>
          <p:cNvPr id="48" name="슬라이드 번호 개체 틀 8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00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851D99EC-1C93-4CE3-B0D3-199FDABD1181}" type="slidenum">
              <a:rPr lang="ko-KR" altLang="en-US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932B34-0E3B-4C14-A379-81D5CD798A74}"/>
              </a:ext>
            </a:extLst>
          </p:cNvPr>
          <p:cNvSpPr txBox="1"/>
          <p:nvPr/>
        </p:nvSpPr>
        <p:spPr>
          <a:xfrm>
            <a:off x="957535" y="4982361"/>
            <a:ext cx="1973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미로찾기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3"/>
              </a:rPr>
              <a:t> 동영상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4"/>
              </a:rPr>
              <a:t>꼬리잡기 동영상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5"/>
              </a:rPr>
              <a:t>사용자메뉴얼</a:t>
            </a:r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1789" y="3270308"/>
            <a:ext cx="998928" cy="44531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DC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모터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제어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416184" y="2184767"/>
            <a:ext cx="1292701" cy="445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 모니터링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416184" y="2797137"/>
            <a:ext cx="1292701" cy="445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영상 재생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16184" y="3410392"/>
            <a:ext cx="1292701" cy="445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 컨트롤</a:t>
            </a: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(CUI)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/>
          <p:cNvCxnSpPr>
            <a:cxnSpLocks/>
            <a:stCxn id="70" idx="2"/>
            <a:endCxn id="12" idx="3"/>
          </p:cNvCxnSpPr>
          <p:nvPr/>
        </p:nvCxnSpPr>
        <p:spPr>
          <a:xfrm flipH="1">
            <a:off x="2090717" y="2961497"/>
            <a:ext cx="542776" cy="53146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  <a:stCxn id="49" idx="6"/>
            <a:endCxn id="13" idx="1"/>
          </p:cNvCxnSpPr>
          <p:nvPr/>
        </p:nvCxnSpPr>
        <p:spPr>
          <a:xfrm flipV="1">
            <a:off x="6854605" y="2407423"/>
            <a:ext cx="561579" cy="53596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49" idx="6"/>
            <a:endCxn id="14" idx="1"/>
          </p:cNvCxnSpPr>
          <p:nvPr/>
        </p:nvCxnSpPr>
        <p:spPr>
          <a:xfrm>
            <a:off x="6854606" y="2943385"/>
            <a:ext cx="561578" cy="7640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  <a:stCxn id="15" idx="1"/>
            <a:endCxn id="49" idx="6"/>
          </p:cNvCxnSpPr>
          <p:nvPr/>
        </p:nvCxnSpPr>
        <p:spPr>
          <a:xfrm flipH="1" flipV="1">
            <a:off x="6854605" y="2943385"/>
            <a:ext cx="561579" cy="689664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091789" y="2630692"/>
            <a:ext cx="998928" cy="44531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센서데이터</a:t>
            </a:r>
            <a:endParaRPr lang="en-US" altLang="ko-KR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44A20DA3-C907-4DBF-913B-E68A67A9D389}"/>
              </a:ext>
            </a:extLst>
          </p:cNvPr>
          <p:cNvSpPr/>
          <p:nvPr/>
        </p:nvSpPr>
        <p:spPr>
          <a:xfrm>
            <a:off x="5683134" y="2492848"/>
            <a:ext cx="1171472" cy="90107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18E09256-F31E-455B-B2B5-36B12B422F44}"/>
              </a:ext>
            </a:extLst>
          </p:cNvPr>
          <p:cNvSpPr/>
          <p:nvPr/>
        </p:nvSpPr>
        <p:spPr>
          <a:xfrm>
            <a:off x="2633493" y="2510960"/>
            <a:ext cx="1171472" cy="90107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주행 로봇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FBC3F957-A19A-4473-9F2F-27BF29D32424}"/>
              </a:ext>
            </a:extLst>
          </p:cNvPr>
          <p:cNvCxnSpPr>
            <a:cxnSpLocks/>
            <a:stCxn id="31" idx="3"/>
            <a:endCxn id="70" idx="2"/>
          </p:cNvCxnSpPr>
          <p:nvPr/>
        </p:nvCxnSpPr>
        <p:spPr>
          <a:xfrm>
            <a:off x="2090717" y="2853349"/>
            <a:ext cx="542776" cy="10814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B42F6DCF-CC28-41DD-A639-CBDF0E9CCFC4}"/>
              </a:ext>
            </a:extLst>
          </p:cNvPr>
          <p:cNvSpPr/>
          <p:nvPr/>
        </p:nvSpPr>
        <p:spPr>
          <a:xfrm>
            <a:off x="957535" y="1613023"/>
            <a:ext cx="2957755" cy="3031052"/>
          </a:xfrm>
          <a:prstGeom prst="rect">
            <a:avLst/>
          </a:prstGeom>
          <a:noFill/>
          <a:ln>
            <a:solidFill>
              <a:srgbClr val="91C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001C21FA-E339-4F45-858F-57B6E1EAE800}"/>
              </a:ext>
            </a:extLst>
          </p:cNvPr>
          <p:cNvSpPr/>
          <p:nvPr/>
        </p:nvSpPr>
        <p:spPr>
          <a:xfrm>
            <a:off x="5611448" y="1411622"/>
            <a:ext cx="3130241" cy="3232453"/>
          </a:xfrm>
          <a:prstGeom prst="rect">
            <a:avLst/>
          </a:prstGeom>
          <a:noFill/>
          <a:ln>
            <a:solidFill>
              <a:srgbClr val="91C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67C031E8-3B28-4583-9A8F-294F16F410F4}"/>
              </a:ext>
            </a:extLst>
          </p:cNvPr>
          <p:cNvSpPr txBox="1"/>
          <p:nvPr/>
        </p:nvSpPr>
        <p:spPr>
          <a:xfrm>
            <a:off x="6765176" y="94385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Client</a:t>
            </a:r>
            <a:endParaRPr lang="ko-KR" altLang="en-US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4E6F2DC8-8F83-4581-BA22-53812C380064}"/>
              </a:ext>
            </a:extLst>
          </p:cNvPr>
          <p:cNvCxnSpPr>
            <a:cxnSpLocks/>
            <a:stCxn id="49" idx="2"/>
            <a:endCxn id="70" idx="6"/>
          </p:cNvCxnSpPr>
          <p:nvPr/>
        </p:nvCxnSpPr>
        <p:spPr>
          <a:xfrm flipH="1">
            <a:off x="3804964" y="2943385"/>
            <a:ext cx="1878169" cy="1811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0076F89-12E7-403A-BA90-F2560E312097}"/>
              </a:ext>
            </a:extLst>
          </p:cNvPr>
          <p:cNvSpPr txBox="1"/>
          <p:nvPr/>
        </p:nvSpPr>
        <p:spPr>
          <a:xfrm>
            <a:off x="1819553" y="110214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Server</a:t>
            </a:r>
            <a:endParaRPr lang="ko-KR" altLang="en-US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D8BA92C-54CA-44C9-A8C8-CB5A718B6B1A}"/>
              </a:ext>
            </a:extLst>
          </p:cNvPr>
          <p:cNvSpPr/>
          <p:nvPr/>
        </p:nvSpPr>
        <p:spPr>
          <a:xfrm>
            <a:off x="2512263" y="3771370"/>
            <a:ext cx="1292701" cy="445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미로 찾기 알고리즘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꼬리 잡기 알고리즘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1701B9F5-62F6-4D22-9951-70D16C86DF07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158614" y="3405589"/>
            <a:ext cx="0" cy="36578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95485950-A7EB-4285-B894-042A151F30D3}"/>
              </a:ext>
            </a:extLst>
          </p:cNvPr>
          <p:cNvSpPr/>
          <p:nvPr/>
        </p:nvSpPr>
        <p:spPr>
          <a:xfrm>
            <a:off x="1091789" y="1991076"/>
            <a:ext cx="998928" cy="44531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 영상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촬영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7DC520EA-195A-4C21-8B9F-2CFEB090087A}"/>
              </a:ext>
            </a:extLst>
          </p:cNvPr>
          <p:cNvCxnSpPr>
            <a:cxnSpLocks/>
            <a:stCxn id="30" idx="3"/>
            <a:endCxn id="70" idx="2"/>
          </p:cNvCxnSpPr>
          <p:nvPr/>
        </p:nvCxnSpPr>
        <p:spPr>
          <a:xfrm>
            <a:off x="2090717" y="2213733"/>
            <a:ext cx="542776" cy="747764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57689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Division xmlns="6e809bdf-55ca-4545-a709-0132f1699fcd" xsi:nil="true"/>
    <Document_x0020_Owner xmlns="6e809bdf-55ca-4545-a709-0132f1699fcd">
      <UserInfo>
        <DisplayName/>
        <AccountId/>
        <AccountType/>
      </UserInfo>
    </Document_x0020_Owner>
    <Security0 xmlns="6e809bdf-55ca-4545-a709-0132f1699fcd"/>
    <Product xmlns="6e809bdf-55ca-4545-a709-0132f1699fcd" xsi:nil="true"/>
    <Document_x0020_Type xmlns="6e809bdf-55ca-4545-a709-0132f1699fcd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74A5561987347B57B3232DE8E7A07" ma:contentTypeVersion="6" ma:contentTypeDescription="Create a new document." ma:contentTypeScope="" ma:versionID="253e6d6eb435ed27adc01f497d275f3f">
  <xsd:schema xmlns:xsd="http://www.w3.org/2001/XMLSchema" xmlns:p="http://schemas.microsoft.com/office/2006/metadata/properties" xmlns:ns2="6e809bdf-55ca-4545-a709-0132f1699fcd" targetNamespace="http://schemas.microsoft.com/office/2006/metadata/properties" ma:root="true" ma:fieldsID="b5db29047dd5c9d0236bf49630ef11a1" ns2:_="">
    <xsd:import namespace="6e809bdf-55ca-4545-a709-0132f1699fcd"/>
    <xsd:element name="properties">
      <xsd:complexType>
        <xsd:sequence>
          <xsd:element name="documentManagement">
            <xsd:complexType>
              <xsd:all>
                <xsd:element ref="ns2:Document_x0020_Owner"/>
                <xsd:element ref="ns2:Security0"/>
                <xsd:element ref="ns2:Document_x0020_Type"/>
                <xsd:element ref="ns2:Division" minOccurs="0"/>
                <xsd:element ref="ns2:Produc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6e809bdf-55ca-4545-a709-0132f1699fcd" elementFormDefault="qualified">
    <xsd:import namespace="http://schemas.microsoft.com/office/2006/documentManagement/types"/>
    <xsd:element name="Document_x0020_Owner" ma:index="8" ma:displayName="Document Owner" ma:list="UserInfo" ma:internalName="Docum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0" ma:index="9" ma:displayName="Security" ma:format="Dropdown" ma:internalName="Security0">
      <xsd:simpleType>
        <xsd:restriction base="dms:Choice">
          <xsd:enumeration value="Public"/>
          <xsd:enumeration value="NDA"/>
          <xsd:enumeration value="ARM Only"/>
        </xsd:restriction>
      </xsd:simpleType>
    </xsd:element>
    <xsd:element name="Document_x0020_Type" ma:index="10" ma:displayName="Document Type" ma:format="Dropdown" ma:internalName="Document_x0020_Type">
      <xsd:simpleType>
        <xsd:restriction base="dms:Choice">
          <xsd:enumeration value="Benchmark"/>
          <xsd:enumeration value="Datasheet"/>
          <xsd:enumeration value="Brochure"/>
          <xsd:enumeration value="Elevator Pitch"/>
          <xsd:enumeration value="Customer Presentation"/>
          <xsd:enumeration value="Other Presentation"/>
          <xsd:enumeration value="Training"/>
          <xsd:enumeration value="Product Brief"/>
          <xsd:enumeration value="Competitive Info"/>
          <xsd:enumeration value="FAQ"/>
          <xsd:enumeration value="Roadmap/Schedule"/>
          <xsd:enumeration value="Whitepaper"/>
          <xsd:enumeration value="Demo"/>
          <xsd:enumeration value="Other Supporting Material"/>
        </xsd:restriction>
      </xsd:simpleType>
    </xsd:element>
    <xsd:element name="Division" ma:index="12" nillable="true" ma:displayName="Division" ma:internalName="Division">
      <xsd:simpleType>
        <xsd:restriction base="dms:Unknown"/>
      </xsd:simpleType>
    </xsd:element>
    <xsd:element name="Product" ma:index="13" nillable="true" ma:displayName="Product" ma:internalName="Product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8C118892-9822-4B7C-8A41-A4FEC7D432B9}">
  <ds:schemaRefs>
    <ds:schemaRef ds:uri="http://www.w3.org/XML/1998/namespace"/>
    <ds:schemaRef ds:uri="http://schemas.microsoft.com/office/2006/metadata/properties"/>
    <ds:schemaRef ds:uri="6e809bdf-55ca-4545-a709-0132f1699fcd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0019E77-FFBD-46EB-8480-0D8C4035AD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F7267E-9235-4318-A09C-65C3A4A756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809bdf-55ca-4545-a709-0132f1699fc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TM02900722[[fn=이온(회의실)]]</Template>
  <TotalTime>228</TotalTime>
  <Words>1281</Words>
  <Application>Microsoft Office PowerPoint</Application>
  <PresentationFormat>A4 용지(210x297mm)</PresentationFormat>
  <Paragraphs>374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36" baseType="lpstr">
      <vt:lpstr>굴림</vt:lpstr>
      <vt:lpstr>Arial</vt:lpstr>
      <vt:lpstr>LG스마트체 Bold</vt:lpstr>
      <vt:lpstr>나눔고딕</vt:lpstr>
      <vt:lpstr>맑은 고딕</vt:lpstr>
      <vt:lpstr>LG스마트체 Regular</vt:lpstr>
      <vt:lpstr>Calibri</vt:lpstr>
      <vt:lpstr>LG Smart_Korean Bold</vt:lpstr>
      <vt:lpstr>Times New Roman</vt:lpstr>
      <vt:lpstr>나눔손글씨 붓 OTF</vt:lpstr>
      <vt:lpstr>Wingdings</vt:lpstr>
      <vt:lpstr>ＭＳ Ｐゴシック</vt:lpstr>
      <vt:lpstr>Wingdings 2</vt:lpstr>
      <vt:lpstr>Calibri Light</vt:lpstr>
      <vt:lpstr>Adobe Heiti Std R</vt:lpstr>
      <vt:lpstr>HDOfficeLightV0</vt:lpstr>
      <vt:lpstr>추억</vt:lpstr>
      <vt:lpstr>Line Maze Robot &amp; Line Tracer Race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Company>ARM Korea Ltd.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DS-5 Workshop</dc:title>
  <dc:creator>Shean Chung</dc:creator>
  <cp:lastModifiedBy>admin</cp:lastModifiedBy>
  <cp:revision>1155</cp:revision>
  <cp:lastPrinted>2014-06-30T01:03:38Z</cp:lastPrinted>
  <dcterms:created xsi:type="dcterms:W3CDTF">2010-12-21T00:47:47Z</dcterms:created>
  <dcterms:modified xsi:type="dcterms:W3CDTF">2019-04-07T23:26:25Z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0x010100BE874A5561987347B57B3232DE8E7A07</vt:lpwstr>
  </property>
</Properties>
</file>